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9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58" r:id="rId21"/>
    <p:sldId id="277" r:id="rId22"/>
    <p:sldId id="298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03" r:id="rId40"/>
    <p:sldId id="304" r:id="rId41"/>
    <p:sldId id="305" r:id="rId42"/>
    <p:sldId id="294" r:id="rId43"/>
    <p:sldId id="302" r:id="rId44"/>
    <p:sldId id="299" r:id="rId45"/>
    <p:sldId id="295" r:id="rId46"/>
    <p:sldId id="306" r:id="rId47"/>
    <p:sldId id="296" r:id="rId48"/>
    <p:sldId id="301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3" autoAdjust="0"/>
    <p:restoredTop sz="67574" autoAdjust="0"/>
  </p:normalViewPr>
  <p:slideViewPr>
    <p:cSldViewPr>
      <p:cViewPr varScale="1">
        <p:scale>
          <a:sx n="50" d="100"/>
          <a:sy n="50" d="100"/>
        </p:scale>
        <p:origin x="18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18"/>
    </p:cViewPr>
  </p:sorterViewPr>
  <p:notesViewPr>
    <p:cSldViewPr>
      <p:cViewPr varScale="1">
        <p:scale>
          <a:sx n="47" d="100"/>
          <a:sy n="47" d="100"/>
        </p:scale>
        <p:origin x="-1908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862954A-7B7D-4F06-B4AF-ADA083D7902D}" type="datetimeFigureOut">
              <a:rPr lang="en-US"/>
              <a:pPr>
                <a:defRPr/>
              </a:pPr>
              <a:t>8/27/2015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7EBED9-C3FC-47F0-B2E7-04BBE10EF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51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85BFCE-49CC-4210-9022-726016528B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41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EBED9-C3FC-47F0-B2E7-04BBE10EF66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43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33726B-5879-4859-858A-0265FE9989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29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CDEF5-1580-4E6A-8061-EAE3ABC4A6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28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06B82C-70DA-4EE5-B036-AFA418AD9E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39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DD481A-4346-4D72-BCA6-8FF07E5EB5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28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4CC66D-757E-4F37-AD67-0E72F872B9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29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04FB58-7CCB-4468-9933-CADFE66D29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71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02AE7C-60DC-4FBE-95A6-0430286E01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93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6183A9-A12B-41D4-9040-B8A466F394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99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5A3F33-A605-407A-B221-1AF763B881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78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C6E5C0-6E81-4366-BC84-A01D6CCA87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50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DA03ED-7FC7-40F9-ACA1-BE56EA3C79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75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17F83A-0A61-41E1-B139-0C92CFBB7B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95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EBED9-C3FC-47F0-B2E7-04BBE10EF66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07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BF1FBA-611C-48C0-AF81-56DD827AAA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581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D1765D-80AF-4903-A385-7A1C0A962F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51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738E6A-ED70-4AFC-A758-B7DDE90556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685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C116B5-53B4-486D-B692-5D51165FF2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750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D3FE2A-4031-47A2-8F06-0A756D2808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76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837684-66E3-4231-9797-68518F200B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899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0A4D82-5369-4631-893D-2AEFD461B6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35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5ACA67-E2A7-48C7-9A83-A40B28BA8D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758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1C3864-0B3D-48EC-A77F-F123347CF4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826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926798-9B7E-45E9-B541-5D53DF2E93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884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A94A9F-2043-4CF9-8ED4-10BD08EE7B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263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5B9D36-4270-4930-AFFE-D50FFEA61B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50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14867F-418C-4E71-BCA3-5A7B2782D5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19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527753-D232-46E9-8B0D-FFD90F8BBF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25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27BDE5-7D84-48E4-B565-C546084012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179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D3FC8A-454A-4664-AE4B-5B8CB6DD31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095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9A9861-BCB2-4A98-BBDC-E87F4F885B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877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85BFCE-49CC-4210-9022-726016528B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1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53D51D-FA0F-40DF-8693-FB55335124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533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700" i="1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0C0C7E-CCFE-442A-B1B2-43803059FC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520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EBED9-C3FC-47F0-B2E7-04BBE10EF66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332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3798505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i="1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9EBE9A-1FCB-4347-8217-19EDA8DDDC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016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i="1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9EBE9A-1FCB-4347-8217-19EDA8DDDC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878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96AADB-8234-4D75-819B-5F9C2A6501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553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EBED9-C3FC-47F0-B2E7-04BBE10EF66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36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112865-8E3B-420B-AF94-00A39EA7E3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03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EC57B2-0F78-4117-96B7-021A4A125B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07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949216-5293-481C-B017-EF36406CD8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8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4FAA02-47FF-4FDA-ACA3-FF471D9F33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51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100986-3F71-40DF-9C15-2EC61D24B2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3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imalsinResearch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2859" y="0"/>
            <a:ext cx="914685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E9B3-67A9-4213-A81F-2E53429A472D}" type="datetime1">
              <a:rPr lang="en-US" smtClean="0"/>
              <a:pPr>
                <a:defRPr/>
              </a:pPr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CD44C-2210-4FC6-8E6A-34E59E64E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CEV 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-1"/>
            <a:ext cx="1371600" cy="469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3803-8848-49DB-AB30-A6CC729F0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CEV 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15" y="6521021"/>
            <a:ext cx="995138" cy="340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ood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nimalsinResearch.jp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-2859" y="0"/>
            <a:ext cx="914685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plank.jpg"/>
          <p:cNvPicPr>
            <a:picLocks noChangeAspect="1"/>
          </p:cNvPicPr>
          <p:nvPr userDrawn="1"/>
        </p:nvPicPr>
        <p:blipFill>
          <a:blip r:embed="rId6" cstate="email">
            <a:lum bright="-20000"/>
          </a:blip>
          <a:stretch>
            <a:fillRect/>
          </a:stretch>
        </p:blipFill>
        <p:spPr>
          <a:xfrm>
            <a:off x="304800" y="1366234"/>
            <a:ext cx="8534400" cy="4958366"/>
          </a:xfrm>
          <a:prstGeom prst="rect">
            <a:avLst/>
          </a:prstGeom>
        </p:spPr>
      </p:pic>
      <p:sp>
        <p:nvSpPr>
          <p:cNvPr id="9" name="Rounded Rectangle 8"/>
          <p:cNvSpPr/>
          <p:nvPr userDrawn="1"/>
        </p:nvSpPr>
        <p:spPr>
          <a:xfrm>
            <a:off x="152400" y="1295400"/>
            <a:ext cx="8915400" cy="5105400"/>
          </a:xfrm>
          <a:prstGeom prst="round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FDDAFF-BCC7-42A3-8EE7-86ABABE71AD7}" type="datetime1">
              <a:rPr lang="en-US" smtClean="0"/>
              <a:pPr>
                <a:defRPr/>
              </a:pPr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B72541-0B9A-4717-9BB6-B9AA3D3220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 cap="none" spc="0">
          <a:ln w="11430"/>
          <a:gradFill>
            <a:gsLst>
              <a:gs pos="0">
                <a:schemeClr val="accent6">
                  <a:tint val="90000"/>
                  <a:satMod val="120000"/>
                </a:schemeClr>
              </a:gs>
              <a:gs pos="25000">
                <a:schemeClr val="accent6">
                  <a:tint val="93000"/>
                  <a:satMod val="120000"/>
                </a:schemeClr>
              </a:gs>
              <a:gs pos="50000">
                <a:schemeClr val="accent6">
                  <a:shade val="89000"/>
                  <a:satMod val="110000"/>
                </a:schemeClr>
              </a:gs>
              <a:gs pos="75000">
                <a:schemeClr val="accent6">
                  <a:tint val="93000"/>
                  <a:satMod val="120000"/>
                </a:schemeClr>
              </a:gs>
              <a:gs pos="100000">
                <a:schemeClr val="accent6">
                  <a:tint val="90000"/>
                  <a:satMod val="120000"/>
                </a:schemeClr>
              </a:gs>
            </a:gsLst>
            <a:lin ang="5400000"/>
          </a:gra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9BBB59"/>
          </a:solidFill>
          <a:latin typeface="BritannicTBo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9BBB59"/>
          </a:solidFill>
          <a:latin typeface="BritannicTBo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9BBB59"/>
          </a:solidFill>
          <a:latin typeface="BritannicTBo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9BBB59"/>
          </a:solidFill>
          <a:latin typeface="BritannicTBo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BBB59"/>
          </a:solidFill>
          <a:latin typeface="BritannicTBo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BBB59"/>
          </a:solidFill>
          <a:latin typeface="BritannicTBo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BBB59"/>
          </a:solidFill>
          <a:latin typeface="BritannicTBo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BBB59"/>
          </a:solidFill>
          <a:latin typeface="BritannicTBol" pitchFamily="34" charset="0"/>
        </a:defRPr>
      </a:lvl9pPr>
    </p:titleStyle>
    <p:bodyStyle>
      <a:lvl1pPr marL="342900" indent="-342900" algn="l" rtl="0" fontAlgn="base">
        <a:spcBef>
          <a:spcPts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ts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ts val="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ts val="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vireport.org/vax/primers/vaxprimer07.asp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banet.org/environ/committees/lawstudents/pdf/whisenant.pdf" TargetMode="External"/><Relationship Id="rId4" Type="http://schemas.openxmlformats.org/officeDocument/2006/relationships/hyperlink" Target="http://www.kids4research.org/info_pages/animals.htm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/>
          </p:cNvSpPr>
          <p:nvPr>
            <p:ph type="ctrTitle"/>
          </p:nvPr>
        </p:nvSpPr>
        <p:spPr bwMode="auto">
          <a:xfrm>
            <a:off x="609600" y="2362200"/>
            <a:ext cx="7772400" cy="1470025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Animals in Research </a:t>
            </a:r>
          </a:p>
        </p:txBody>
      </p:sp>
      <p:pic>
        <p:nvPicPr>
          <p:cNvPr id="6" name="Picture 19" descr="mouse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1850120" cy="226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icroscope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718" y="4267200"/>
            <a:ext cx="1765082" cy="220980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CD44C-2210-4FC6-8E6A-34E59E64EEE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</a:rPr>
              <a:t>Virology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/>
              <a:t>Results in mice led to the development of vaccines combating:</a:t>
            </a:r>
          </a:p>
          <a:p>
            <a:pPr lvl="1">
              <a:lnSpc>
                <a:spcPts val="3000"/>
              </a:lnSpc>
            </a:pPr>
            <a:r>
              <a:rPr lang="en-US" dirty="0" smtClean="0"/>
              <a:t>influenza: contagious viral infection characterized by inflammation of the respiratory system, fever and muscular pain</a:t>
            </a:r>
          </a:p>
          <a:p>
            <a:pPr lvl="1">
              <a:lnSpc>
                <a:spcPts val="3000"/>
              </a:lnSpc>
            </a:pPr>
            <a:r>
              <a:rPr lang="en-US" dirty="0" smtClean="0"/>
              <a:t>polio: viral disease distinguished by inflammation of nerve cells of the brain and spinal cord</a:t>
            </a:r>
          </a:p>
          <a:p>
            <a:pPr lvl="1">
              <a:lnSpc>
                <a:spcPts val="3000"/>
              </a:lnSpc>
            </a:pPr>
            <a:r>
              <a:rPr lang="en-US" dirty="0" smtClean="0"/>
              <a:t>yellow fever: infectious tropical disease causing liver damage and jaundice</a:t>
            </a:r>
          </a:p>
          <a:p>
            <a:pPr lvl="1">
              <a:lnSpc>
                <a:spcPts val="3000"/>
              </a:lnSpc>
            </a:pPr>
            <a:r>
              <a:rPr lang="en-US" dirty="0" smtClean="0"/>
              <a:t>rabies: viral disease attacking the central nervous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</a:rPr>
              <a:t>Rabbits </a:t>
            </a:r>
          </a:p>
        </p:txBody>
      </p:sp>
      <p:sp>
        <p:nvSpPr>
          <p:cNvPr id="13322" name="Rectangle 10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r>
              <a:rPr lang="en-US" sz="3200" dirty="0" smtClean="0"/>
              <a:t>Share similar physiology to humans</a:t>
            </a:r>
          </a:p>
          <a:p>
            <a:r>
              <a:rPr lang="en-US" sz="3200" dirty="0" smtClean="0"/>
              <a:t>Suffer from some of the same diseases as humans</a:t>
            </a:r>
          </a:p>
          <a:p>
            <a:r>
              <a:rPr lang="en-US" sz="3200" dirty="0" smtClean="0">
                <a:effectLst/>
                <a:ea typeface="Times New Roman" pitchFamily="18" charset="0"/>
              </a:rPr>
              <a:t>Half a</a:t>
            </a:r>
            <a:r>
              <a:rPr lang="en-US" sz="3200" spc="-150" dirty="0" smtClean="0">
                <a:effectLst/>
                <a:ea typeface="Times New Roman" pitchFamily="18" charset="0"/>
              </a:rPr>
              <a:t> </a:t>
            </a:r>
            <a:r>
              <a:rPr lang="en-US" sz="3200" dirty="0" smtClean="0">
                <a:effectLst/>
                <a:ea typeface="Times New Roman" pitchFamily="18" charset="0"/>
              </a:rPr>
              <a:t>million rabbits are used annually for scientific research</a:t>
            </a:r>
            <a:endParaRPr lang="en-US" sz="3200" dirty="0" smtClean="0">
              <a:effectLst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479925" y="3244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" name="Picture 8" descr="rabbit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81200" y="4572000"/>
            <a:ext cx="4953000" cy="17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n>
                  <a:noFill/>
                </a:ln>
              </a:rPr>
              <a:t>Cancer Implementation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Is used in rabbits for the following:</a:t>
            </a:r>
          </a:p>
          <a:p>
            <a:pPr lvl="1"/>
            <a:r>
              <a:rPr lang="en-US" sz="3200" dirty="0" smtClean="0"/>
              <a:t>produce tumors</a:t>
            </a:r>
          </a:p>
          <a:p>
            <a:pPr lvl="1"/>
            <a:r>
              <a:rPr lang="en-US" sz="3200" dirty="0" smtClean="0"/>
              <a:t>study chemotherapy and immunotherapy</a:t>
            </a:r>
          </a:p>
          <a:p>
            <a:pPr lvl="1"/>
            <a:r>
              <a:rPr lang="en-US" sz="3200" dirty="0" smtClean="0"/>
              <a:t>study prevention of some cancers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SMARTInkShape-123"/>
          <p:cNvSpPr/>
          <p:nvPr/>
        </p:nvSpPr>
        <p:spPr>
          <a:xfrm>
            <a:off x="2366367" y="4040793"/>
            <a:ext cx="1777009" cy="84723"/>
          </a:xfrm>
          <a:custGeom>
            <a:avLst/>
            <a:gdLst/>
            <a:ahLst/>
            <a:cxnLst/>
            <a:rect l="0" t="0" r="0" b="0"/>
            <a:pathLst>
              <a:path w="1777009" h="84723">
                <a:moveTo>
                  <a:pt x="0" y="84722"/>
                </a:moveTo>
                <a:lnTo>
                  <a:pt x="7689" y="77034"/>
                </a:lnTo>
                <a:lnTo>
                  <a:pt x="33183" y="61626"/>
                </a:lnTo>
                <a:lnTo>
                  <a:pt x="57502" y="58149"/>
                </a:lnTo>
                <a:lnTo>
                  <a:pt x="87446" y="57937"/>
                </a:lnTo>
                <a:lnTo>
                  <a:pt x="108480" y="65002"/>
                </a:lnTo>
                <a:lnTo>
                  <a:pt x="130959" y="67610"/>
                </a:lnTo>
                <a:lnTo>
                  <a:pt x="151698" y="74944"/>
                </a:lnTo>
                <a:lnTo>
                  <a:pt x="193445" y="76763"/>
                </a:lnTo>
                <a:lnTo>
                  <a:pt x="220653" y="83479"/>
                </a:lnTo>
                <a:lnTo>
                  <a:pt x="264917" y="84650"/>
                </a:lnTo>
                <a:lnTo>
                  <a:pt x="304394" y="84713"/>
                </a:lnTo>
                <a:lnTo>
                  <a:pt x="345716" y="84721"/>
                </a:lnTo>
                <a:lnTo>
                  <a:pt x="385810" y="84722"/>
                </a:lnTo>
                <a:lnTo>
                  <a:pt x="429575" y="84722"/>
                </a:lnTo>
                <a:lnTo>
                  <a:pt x="469871" y="84722"/>
                </a:lnTo>
                <a:lnTo>
                  <a:pt x="510672" y="82077"/>
                </a:lnTo>
                <a:lnTo>
                  <a:pt x="547468" y="72294"/>
                </a:lnTo>
                <a:lnTo>
                  <a:pt x="588103" y="66944"/>
                </a:lnTo>
                <a:lnTo>
                  <a:pt x="622611" y="60052"/>
                </a:lnTo>
                <a:lnTo>
                  <a:pt x="667181" y="51480"/>
                </a:lnTo>
                <a:lnTo>
                  <a:pt x="709683" y="44752"/>
                </a:lnTo>
                <a:lnTo>
                  <a:pt x="744514" y="41460"/>
                </a:lnTo>
                <a:lnTo>
                  <a:pt x="779970" y="35744"/>
                </a:lnTo>
                <a:lnTo>
                  <a:pt x="815232" y="32053"/>
                </a:lnTo>
                <a:lnTo>
                  <a:pt x="858357" y="31324"/>
                </a:lnTo>
                <a:lnTo>
                  <a:pt x="895613" y="31180"/>
                </a:lnTo>
                <a:lnTo>
                  <a:pt x="937331" y="32143"/>
                </a:lnTo>
                <a:lnTo>
                  <a:pt x="976999" y="37283"/>
                </a:lnTo>
                <a:lnTo>
                  <a:pt x="1021170" y="39523"/>
                </a:lnTo>
                <a:lnTo>
                  <a:pt x="1063814" y="39965"/>
                </a:lnTo>
                <a:lnTo>
                  <a:pt x="1105537" y="40042"/>
                </a:lnTo>
                <a:lnTo>
                  <a:pt x="1145669" y="40068"/>
                </a:lnTo>
                <a:lnTo>
                  <a:pt x="1184250" y="40072"/>
                </a:lnTo>
                <a:lnTo>
                  <a:pt x="1226109" y="39082"/>
                </a:lnTo>
                <a:lnTo>
                  <a:pt x="1263095" y="33937"/>
                </a:lnTo>
                <a:lnTo>
                  <a:pt x="1295331" y="30980"/>
                </a:lnTo>
                <a:lnTo>
                  <a:pt x="1335419" y="24261"/>
                </a:lnTo>
                <a:lnTo>
                  <a:pt x="1379709" y="15986"/>
                </a:lnTo>
                <a:lnTo>
                  <a:pt x="1412907" y="10186"/>
                </a:lnTo>
                <a:lnTo>
                  <a:pt x="1450845" y="6082"/>
                </a:lnTo>
                <a:lnTo>
                  <a:pt x="1495159" y="4867"/>
                </a:lnTo>
                <a:lnTo>
                  <a:pt x="1526064" y="1937"/>
                </a:lnTo>
                <a:lnTo>
                  <a:pt x="1566063" y="0"/>
                </a:lnTo>
                <a:lnTo>
                  <a:pt x="1606245" y="3495"/>
                </a:lnTo>
                <a:lnTo>
                  <a:pt x="1642846" y="5177"/>
                </a:lnTo>
                <a:lnTo>
                  <a:pt x="1682942" y="16762"/>
                </a:lnTo>
                <a:lnTo>
                  <a:pt x="1777008" y="4007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</a:rPr>
              <a:t>Cholesterol Levels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Are monitored in rabbits </a:t>
            </a:r>
          </a:p>
          <a:p>
            <a:pPr lvl="1"/>
            <a:r>
              <a:rPr lang="en-US" sz="3200" smtClean="0"/>
              <a:t>allowed the testing of </a:t>
            </a:r>
            <a:r>
              <a:rPr lang="en-US" sz="3200" i="1" smtClean="0"/>
              <a:t>Probucol </a:t>
            </a:r>
            <a:r>
              <a:rPr lang="en-US" sz="3200" smtClean="0"/>
              <a:t>which lowers cholesterol and slows hardening of arteries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66800" y="5334000"/>
            <a:ext cx="5562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Fun Fact:</a:t>
            </a:r>
            <a:r>
              <a:rPr lang="en-US" sz="2000" b="1" dirty="0">
                <a:solidFill>
                  <a:srgbClr val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 </a:t>
            </a:r>
            <a:r>
              <a:rPr lang="en-US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Rabbits can see behind them without turning their </a:t>
            </a:r>
            <a:r>
              <a:rPr lang="en-US" sz="2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heads.</a:t>
            </a:r>
            <a:endParaRPr lang="en-US" sz="20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Times New Roman" pitchFamily="18" charset="0"/>
            </a:endParaRPr>
          </a:p>
          <a:p>
            <a:pPr algn="just"/>
            <a:endParaRPr lang="en-US" sz="2000" dirty="0">
              <a:latin typeface="Calibri" pitchFamily="34" charset="0"/>
              <a:ea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 descr="rabbit_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94" y="4876800"/>
            <a:ext cx="557406" cy="1066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</a:rPr>
              <a:t>Rabbit Eyes </a:t>
            </a:r>
          </a:p>
        </p:txBody>
      </p:sp>
      <p:sp>
        <p:nvSpPr>
          <p:cNvPr id="16393" name="Rectangle 9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sz="2800" smtClean="0"/>
              <a:t>Were used to study entropion</a:t>
            </a:r>
          </a:p>
          <a:p>
            <a:pPr lvl="1"/>
            <a:r>
              <a:rPr lang="en-US" sz="2800" smtClean="0"/>
              <a:t>a disorder when eyelashes are turned inward</a:t>
            </a:r>
          </a:p>
          <a:p>
            <a:r>
              <a:rPr lang="en-US" sz="2800" smtClean="0"/>
              <a:t>Are used to study </a:t>
            </a:r>
            <a:r>
              <a:rPr lang="en-US" sz="2800" i="1" smtClean="0"/>
              <a:t>glaucoma</a:t>
            </a:r>
            <a:endParaRPr lang="en-US" sz="2800" smtClean="0"/>
          </a:p>
          <a:p>
            <a:r>
              <a:rPr lang="en-US" sz="2800" smtClean="0"/>
              <a:t>Are important in running toxicology tests</a:t>
            </a:r>
          </a:p>
          <a:p>
            <a:r>
              <a:rPr lang="en-US" sz="2800" smtClean="0"/>
              <a:t>Were the model for the first human corneal transplant</a:t>
            </a:r>
            <a:r>
              <a:rPr lang="en-US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0" y="3048000"/>
            <a:ext cx="205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Glaucoma – </a:t>
            </a:r>
            <a:r>
              <a:rPr lang="en-US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abnormally high fluid pressure in the eye</a:t>
            </a:r>
          </a:p>
        </p:txBody>
      </p:sp>
      <p:pic>
        <p:nvPicPr>
          <p:cNvPr id="6" name="Picture 5" descr="beaker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981200"/>
            <a:ext cx="1639299" cy="1094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Picture 8" descr="rabbit ey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5105400"/>
            <a:ext cx="2209800" cy="1475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6600" dirty="0" smtClean="0">
                <a:ln>
                  <a:noFill/>
                </a:ln>
              </a:rPr>
              <a:t>Cats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Account for less than one                        percent of animals used in research each year</a:t>
            </a:r>
          </a:p>
          <a:p>
            <a:r>
              <a:rPr lang="en-US" dirty="0" smtClean="0"/>
              <a:t>Share some diseases with humans</a:t>
            </a:r>
          </a:p>
          <a:p>
            <a:pPr lvl="1"/>
            <a:r>
              <a:rPr lang="en-US" dirty="0" smtClean="0"/>
              <a:t>leukemia: cancer of the bone marrow which inhibits the normal manufacturing of red and white blood cells as well as platelets</a:t>
            </a:r>
          </a:p>
          <a:p>
            <a:pPr lvl="1"/>
            <a:r>
              <a:rPr lang="en-US" dirty="0" smtClean="0"/>
              <a:t>AIDS: immune system disorder which heightens susceptibility to opportunistic diseases and infections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 descr="cat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381000"/>
            <a:ext cx="2286000" cy="155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6600" dirty="0" smtClean="0">
                <a:ln>
                  <a:noFill/>
                </a:ln>
              </a:rPr>
              <a:t>Feline AIDS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Shares symptoms with human AIDS</a:t>
            </a:r>
          </a:p>
          <a:p>
            <a:pPr lvl="1"/>
            <a:r>
              <a:rPr lang="en-US" sz="2800" dirty="0" smtClean="0"/>
              <a:t>extreme weight loss</a:t>
            </a:r>
          </a:p>
          <a:p>
            <a:pPr lvl="1"/>
            <a:r>
              <a:rPr lang="en-US" sz="2800" dirty="0" smtClean="0"/>
              <a:t>swollen lymph nodes</a:t>
            </a:r>
          </a:p>
          <a:p>
            <a:pPr lvl="1"/>
            <a:r>
              <a:rPr lang="en-US" sz="2800" dirty="0" smtClean="0"/>
              <a:t>infected respiratory system</a:t>
            </a:r>
          </a:p>
          <a:p>
            <a:r>
              <a:rPr lang="en-US" sz="2800" dirty="0" smtClean="0"/>
              <a:t>Led to the creation of a vaccine which is being researched as a model for a human AIDS vaccine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4800886"/>
            <a:ext cx="2133200" cy="1523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6600" dirty="0" smtClean="0">
                <a:ln>
                  <a:noFill/>
                </a:ln>
              </a:rPr>
              <a:t>Cats </a:t>
            </a:r>
          </a:p>
        </p:txBody>
      </p:sp>
      <p:sp>
        <p:nvSpPr>
          <p:cNvPr id="19466" name="Rectangle 10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/>
              <a:t>Serve as models for the study of              some human diseases</a:t>
            </a:r>
          </a:p>
          <a:p>
            <a:pPr lvl="1">
              <a:lnSpc>
                <a:spcPts val="3000"/>
              </a:lnSpc>
            </a:pPr>
            <a:r>
              <a:rPr lang="en-US" dirty="0" smtClean="0"/>
              <a:t>Type II Diabetes: disorder when body does not produce enough insulin or cells ignore the insulin</a:t>
            </a:r>
          </a:p>
          <a:p>
            <a:pPr lvl="1">
              <a:lnSpc>
                <a:spcPts val="3000"/>
              </a:lnSpc>
            </a:pPr>
            <a:r>
              <a:rPr lang="en-US" dirty="0" smtClean="0"/>
              <a:t>Breast Cancer: any type of cancerous growth in the breast tissue</a:t>
            </a:r>
          </a:p>
          <a:p>
            <a:pPr lvl="1">
              <a:lnSpc>
                <a:spcPts val="3000"/>
              </a:lnSpc>
            </a:pPr>
            <a:r>
              <a:rPr lang="en-US" dirty="0" smtClean="0"/>
              <a:t>Leukemia: cancer of the bone marrow which inhibit the normal manufacturing of red and white blood cells as well as platelets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5800" y="5768975"/>
            <a:ext cx="601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Lab Fact:</a:t>
            </a:r>
            <a:r>
              <a:rPr lang="en-US" sz="2000" b="1" dirty="0">
                <a:solidFill>
                  <a:srgbClr val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 </a:t>
            </a:r>
            <a:r>
              <a:rPr lang="en-US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Cat hearts beat twice as fast as human hearts</a:t>
            </a:r>
          </a:p>
          <a:p>
            <a:pPr algn="just"/>
            <a:endParaRPr lang="en-US" sz="2000" dirty="0">
              <a:latin typeface="Calibri" pitchFamily="34" charset="0"/>
              <a:ea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 descr="cats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67600" y="228599"/>
            <a:ext cx="1443036" cy="193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MARTInkShape-124"/>
          <p:cNvSpPr/>
          <p:nvPr/>
        </p:nvSpPr>
        <p:spPr>
          <a:xfrm>
            <a:off x="920314" y="3527349"/>
            <a:ext cx="329807" cy="507583"/>
          </a:xfrm>
          <a:custGeom>
            <a:avLst/>
            <a:gdLst/>
            <a:ahLst/>
            <a:cxnLst/>
            <a:rect l="0" t="0" r="0" b="0"/>
            <a:pathLst>
              <a:path w="329807" h="507583">
                <a:moveTo>
                  <a:pt x="70881" y="428502"/>
                </a:moveTo>
                <a:lnTo>
                  <a:pt x="70881" y="423762"/>
                </a:lnTo>
                <a:lnTo>
                  <a:pt x="71874" y="422365"/>
                </a:lnTo>
                <a:lnTo>
                  <a:pt x="73527" y="421434"/>
                </a:lnTo>
                <a:lnTo>
                  <a:pt x="75622" y="420814"/>
                </a:lnTo>
                <a:lnTo>
                  <a:pt x="77018" y="419408"/>
                </a:lnTo>
                <a:lnTo>
                  <a:pt x="78570" y="415200"/>
                </a:lnTo>
                <a:lnTo>
                  <a:pt x="79976" y="413681"/>
                </a:lnTo>
                <a:lnTo>
                  <a:pt x="84184" y="411993"/>
                </a:lnTo>
                <a:lnTo>
                  <a:pt x="94970" y="409917"/>
                </a:lnTo>
                <a:lnTo>
                  <a:pt x="103705" y="404585"/>
                </a:lnTo>
                <a:lnTo>
                  <a:pt x="115546" y="402281"/>
                </a:lnTo>
                <a:lnTo>
                  <a:pt x="127439" y="401826"/>
                </a:lnTo>
                <a:lnTo>
                  <a:pt x="133390" y="399118"/>
                </a:lnTo>
                <a:lnTo>
                  <a:pt x="139343" y="395599"/>
                </a:lnTo>
                <a:lnTo>
                  <a:pt x="174234" y="383763"/>
                </a:lnTo>
                <a:lnTo>
                  <a:pt x="186804" y="376964"/>
                </a:lnTo>
                <a:lnTo>
                  <a:pt x="189835" y="376284"/>
                </a:lnTo>
                <a:lnTo>
                  <a:pt x="198841" y="370587"/>
                </a:lnTo>
                <a:lnTo>
                  <a:pt x="210773" y="360765"/>
                </a:lnTo>
                <a:lnTo>
                  <a:pt x="222685" y="355150"/>
                </a:lnTo>
                <a:lnTo>
                  <a:pt x="228638" y="351253"/>
                </a:lnTo>
                <a:lnTo>
                  <a:pt x="237569" y="348067"/>
                </a:lnTo>
                <a:lnTo>
                  <a:pt x="276264" y="315047"/>
                </a:lnTo>
                <a:lnTo>
                  <a:pt x="282217" y="312593"/>
                </a:lnTo>
                <a:lnTo>
                  <a:pt x="297100" y="300141"/>
                </a:lnTo>
                <a:lnTo>
                  <a:pt x="300407" y="294393"/>
                </a:lnTo>
                <a:lnTo>
                  <a:pt x="302869" y="288531"/>
                </a:lnTo>
                <a:lnTo>
                  <a:pt x="318430" y="267764"/>
                </a:lnTo>
                <a:lnTo>
                  <a:pt x="320801" y="261813"/>
                </a:lnTo>
                <a:lnTo>
                  <a:pt x="326723" y="251892"/>
                </a:lnTo>
                <a:lnTo>
                  <a:pt x="329788" y="207285"/>
                </a:lnTo>
                <a:lnTo>
                  <a:pt x="329806" y="203633"/>
                </a:lnTo>
                <a:lnTo>
                  <a:pt x="327180" y="196931"/>
                </a:lnTo>
                <a:lnTo>
                  <a:pt x="325091" y="193754"/>
                </a:lnTo>
                <a:lnTo>
                  <a:pt x="313333" y="150325"/>
                </a:lnTo>
                <a:lnTo>
                  <a:pt x="305120" y="130982"/>
                </a:lnTo>
                <a:lnTo>
                  <a:pt x="297823" y="118870"/>
                </a:lnTo>
                <a:lnTo>
                  <a:pt x="289870" y="91750"/>
                </a:lnTo>
                <a:lnTo>
                  <a:pt x="281981" y="82712"/>
                </a:lnTo>
                <a:lnTo>
                  <a:pt x="272852" y="74396"/>
                </a:lnTo>
                <a:lnTo>
                  <a:pt x="237598" y="32741"/>
                </a:lnTo>
                <a:lnTo>
                  <a:pt x="216735" y="12783"/>
                </a:lnTo>
                <a:lnTo>
                  <a:pt x="188829" y="1972"/>
                </a:lnTo>
                <a:lnTo>
                  <a:pt x="158552" y="0"/>
                </a:lnTo>
                <a:lnTo>
                  <a:pt x="151849" y="2578"/>
                </a:lnTo>
                <a:lnTo>
                  <a:pt x="148672" y="4654"/>
                </a:lnTo>
                <a:lnTo>
                  <a:pt x="126374" y="10906"/>
                </a:lnTo>
                <a:lnTo>
                  <a:pt x="83055" y="41573"/>
                </a:lnTo>
                <a:lnTo>
                  <a:pt x="54899" y="72101"/>
                </a:lnTo>
                <a:lnTo>
                  <a:pt x="39378" y="101184"/>
                </a:lnTo>
                <a:lnTo>
                  <a:pt x="28341" y="145404"/>
                </a:lnTo>
                <a:lnTo>
                  <a:pt x="24212" y="167681"/>
                </a:lnTo>
                <a:lnTo>
                  <a:pt x="19350" y="186849"/>
                </a:lnTo>
                <a:lnTo>
                  <a:pt x="14837" y="230139"/>
                </a:lnTo>
                <a:lnTo>
                  <a:pt x="10288" y="251988"/>
                </a:lnTo>
                <a:lnTo>
                  <a:pt x="8542" y="293955"/>
                </a:lnTo>
                <a:lnTo>
                  <a:pt x="5777" y="314884"/>
                </a:lnTo>
                <a:lnTo>
                  <a:pt x="0" y="356497"/>
                </a:lnTo>
                <a:lnTo>
                  <a:pt x="683" y="368719"/>
                </a:lnTo>
                <a:lnTo>
                  <a:pt x="7836" y="410628"/>
                </a:lnTo>
                <a:lnTo>
                  <a:pt x="9295" y="440406"/>
                </a:lnTo>
                <a:lnTo>
                  <a:pt x="17462" y="468998"/>
                </a:lnTo>
                <a:lnTo>
                  <a:pt x="29622" y="484902"/>
                </a:lnTo>
                <a:lnTo>
                  <a:pt x="41197" y="495941"/>
                </a:lnTo>
                <a:lnTo>
                  <a:pt x="47105" y="498162"/>
                </a:lnTo>
                <a:lnTo>
                  <a:pt x="58982" y="500580"/>
                </a:lnTo>
                <a:lnTo>
                  <a:pt x="70883" y="506938"/>
                </a:lnTo>
                <a:lnTo>
                  <a:pt x="73859" y="507582"/>
                </a:lnTo>
                <a:lnTo>
                  <a:pt x="99406" y="501068"/>
                </a:lnTo>
                <a:lnTo>
                  <a:pt x="106048" y="497796"/>
                </a:lnTo>
                <a:lnTo>
                  <a:pt x="112308" y="494026"/>
                </a:lnTo>
                <a:lnTo>
                  <a:pt x="121410" y="490912"/>
                </a:lnTo>
                <a:lnTo>
                  <a:pt x="151248" y="4642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68"/>
          <p:cNvGrpSpPr/>
          <p:nvPr/>
        </p:nvGrpSpPr>
        <p:grpSpPr>
          <a:xfrm>
            <a:off x="776883" y="2464614"/>
            <a:ext cx="496093" cy="436963"/>
            <a:chOff x="776883" y="2464614"/>
            <a:chExt cx="496093" cy="436963"/>
          </a:xfrm>
        </p:grpSpPr>
        <p:sp>
          <p:nvSpPr>
            <p:cNvPr id="4" name="SMARTInkShape-125"/>
            <p:cNvSpPr/>
            <p:nvPr/>
          </p:nvSpPr>
          <p:spPr>
            <a:xfrm>
              <a:off x="875109" y="2464614"/>
              <a:ext cx="397867" cy="436963"/>
            </a:xfrm>
            <a:custGeom>
              <a:avLst/>
              <a:gdLst/>
              <a:ahLst/>
              <a:cxnLst/>
              <a:rect l="0" t="0" r="0" b="0"/>
              <a:pathLst>
                <a:path w="397867" h="436963">
                  <a:moveTo>
                    <a:pt x="0" y="107136"/>
                  </a:moveTo>
                  <a:lnTo>
                    <a:pt x="10087" y="74708"/>
                  </a:lnTo>
                  <a:lnTo>
                    <a:pt x="33679" y="47254"/>
                  </a:lnTo>
                  <a:lnTo>
                    <a:pt x="42419" y="40834"/>
                  </a:lnTo>
                  <a:lnTo>
                    <a:pt x="52918" y="34574"/>
                  </a:lnTo>
                  <a:lnTo>
                    <a:pt x="70095" y="23570"/>
                  </a:lnTo>
                  <a:lnTo>
                    <a:pt x="112194" y="3935"/>
                  </a:lnTo>
                  <a:lnTo>
                    <a:pt x="156046" y="134"/>
                  </a:lnTo>
                  <a:lnTo>
                    <a:pt x="191904" y="0"/>
                  </a:lnTo>
                  <a:lnTo>
                    <a:pt x="231274" y="4724"/>
                  </a:lnTo>
                  <a:lnTo>
                    <a:pt x="270294" y="20971"/>
                  </a:lnTo>
                  <a:lnTo>
                    <a:pt x="281527" y="29483"/>
                  </a:lnTo>
                  <a:lnTo>
                    <a:pt x="296074" y="42787"/>
                  </a:lnTo>
                  <a:lnTo>
                    <a:pt x="318768" y="60911"/>
                  </a:lnTo>
                  <a:lnTo>
                    <a:pt x="348295" y="99174"/>
                  </a:lnTo>
                  <a:lnTo>
                    <a:pt x="371892" y="136846"/>
                  </a:lnTo>
                  <a:lnTo>
                    <a:pt x="385798" y="161579"/>
                  </a:lnTo>
                  <a:lnTo>
                    <a:pt x="393275" y="202095"/>
                  </a:lnTo>
                  <a:lnTo>
                    <a:pt x="397866" y="223907"/>
                  </a:lnTo>
                  <a:lnTo>
                    <a:pt x="393756" y="250922"/>
                  </a:lnTo>
                  <a:lnTo>
                    <a:pt x="383677" y="270786"/>
                  </a:lnTo>
                  <a:lnTo>
                    <a:pt x="355688" y="304535"/>
                  </a:lnTo>
                  <a:lnTo>
                    <a:pt x="311120" y="341522"/>
                  </a:lnTo>
                  <a:lnTo>
                    <a:pt x="282988" y="367937"/>
                  </a:lnTo>
                  <a:lnTo>
                    <a:pt x="270821" y="375903"/>
                  </a:lnTo>
                  <a:lnTo>
                    <a:pt x="227573" y="416819"/>
                  </a:lnTo>
                  <a:lnTo>
                    <a:pt x="212192" y="431017"/>
                  </a:lnTo>
                  <a:lnTo>
                    <a:pt x="203118" y="434638"/>
                  </a:lnTo>
                  <a:lnTo>
                    <a:pt x="181123" y="436962"/>
                  </a:lnTo>
                  <a:lnTo>
                    <a:pt x="172111" y="434634"/>
                  </a:lnTo>
                  <a:lnTo>
                    <a:pt x="135238" y="409706"/>
                  </a:lnTo>
                  <a:lnTo>
                    <a:pt x="119115" y="392578"/>
                  </a:lnTo>
                  <a:lnTo>
                    <a:pt x="91425" y="354494"/>
                  </a:lnTo>
                  <a:lnTo>
                    <a:pt x="68979" y="310422"/>
                  </a:lnTo>
                  <a:lnTo>
                    <a:pt x="45217" y="265824"/>
                  </a:lnTo>
                  <a:lnTo>
                    <a:pt x="24696" y="223945"/>
                  </a:lnTo>
                  <a:lnTo>
                    <a:pt x="14019" y="186226"/>
                  </a:lnTo>
                  <a:lnTo>
                    <a:pt x="9600" y="147109"/>
                  </a:lnTo>
                  <a:lnTo>
                    <a:pt x="10220" y="128870"/>
                  </a:lnTo>
                  <a:lnTo>
                    <a:pt x="13803" y="117457"/>
                  </a:lnTo>
                  <a:lnTo>
                    <a:pt x="36753" y="82000"/>
                  </a:lnTo>
                  <a:lnTo>
                    <a:pt x="53885" y="65623"/>
                  </a:lnTo>
                  <a:lnTo>
                    <a:pt x="59736" y="61601"/>
                  </a:lnTo>
                  <a:lnTo>
                    <a:pt x="98227" y="53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26"/>
            <p:cNvSpPr/>
            <p:nvPr/>
          </p:nvSpPr>
          <p:spPr>
            <a:xfrm>
              <a:off x="776883" y="2634258"/>
              <a:ext cx="26790" cy="53579"/>
            </a:xfrm>
            <a:custGeom>
              <a:avLst/>
              <a:gdLst/>
              <a:ahLst/>
              <a:cxnLst/>
              <a:rect l="0" t="0" r="0" b="0"/>
              <a:pathLst>
                <a:path w="26790" h="53579">
                  <a:moveTo>
                    <a:pt x="0" y="53578"/>
                  </a:moveTo>
                  <a:lnTo>
                    <a:pt x="8121" y="33183"/>
                  </a:lnTo>
                  <a:lnTo>
                    <a:pt x="26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dirty="0" smtClean="0">
                <a:ln>
                  <a:noFill/>
                </a:ln>
              </a:rPr>
              <a:t>The Feline Nervous System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en-US" dirty="0" smtClean="0"/>
              <a:t>Led to understanding how </a:t>
            </a:r>
            <a:r>
              <a:rPr lang="en-US" i="1" dirty="0" smtClean="0"/>
              <a:t>neurons</a:t>
            </a:r>
            <a:r>
              <a:rPr lang="en-US" dirty="0" smtClean="0"/>
              <a:t> function</a:t>
            </a:r>
          </a:p>
          <a:p>
            <a:pPr>
              <a:lnSpc>
                <a:spcPts val="3100"/>
              </a:lnSpc>
            </a:pPr>
            <a:r>
              <a:rPr lang="en-US" dirty="0" smtClean="0"/>
              <a:t>Shows how humans recover from the following:</a:t>
            </a:r>
          </a:p>
          <a:p>
            <a:pPr lvl="1">
              <a:lnSpc>
                <a:spcPts val="3100"/>
              </a:lnSpc>
            </a:pPr>
            <a:r>
              <a:rPr lang="en-US" dirty="0" smtClean="0"/>
              <a:t>strokes</a:t>
            </a:r>
          </a:p>
          <a:p>
            <a:pPr lvl="1">
              <a:lnSpc>
                <a:spcPts val="3100"/>
              </a:lnSpc>
            </a:pPr>
            <a:r>
              <a:rPr lang="en-US" dirty="0" smtClean="0"/>
              <a:t>traumatic injuries</a:t>
            </a:r>
          </a:p>
          <a:p>
            <a:pPr>
              <a:lnSpc>
                <a:spcPts val="3100"/>
              </a:lnSpc>
            </a:pPr>
            <a:r>
              <a:rPr lang="en-US" dirty="0" smtClean="0"/>
              <a:t>Allows for the exploration of </a:t>
            </a:r>
            <a:r>
              <a:rPr lang="en-US" dirty="0" err="1" smtClean="0"/>
              <a:t>gangliosidosis</a:t>
            </a:r>
            <a:r>
              <a:rPr lang="en-US" dirty="0" smtClean="0"/>
              <a:t> which causes the following:</a:t>
            </a:r>
          </a:p>
          <a:p>
            <a:pPr lvl="1">
              <a:lnSpc>
                <a:spcPts val="3100"/>
              </a:lnSpc>
            </a:pPr>
            <a:r>
              <a:rPr lang="en-US" dirty="0" smtClean="0"/>
              <a:t>human skeletal disorders</a:t>
            </a:r>
          </a:p>
          <a:p>
            <a:pPr lvl="1">
              <a:lnSpc>
                <a:spcPts val="3100"/>
              </a:lnSpc>
            </a:pPr>
            <a:r>
              <a:rPr lang="en-US" dirty="0" smtClean="0"/>
              <a:t>mental retardation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9400" y="2971800"/>
            <a:ext cx="228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Neuron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cell that is specialized to conduct nerve impulses</a:t>
            </a:r>
          </a:p>
        </p:txBody>
      </p:sp>
      <p:pic>
        <p:nvPicPr>
          <p:cNvPr id="8" name="Picture 7" descr="beaker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905000"/>
            <a:ext cx="1524000" cy="101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</a:rPr>
              <a:t>Anticoagulants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Prevent the clotting of blood</a:t>
            </a:r>
          </a:p>
          <a:p>
            <a:r>
              <a:rPr lang="en-US" sz="3200" dirty="0" smtClean="0"/>
              <a:t>Were discovered after studying felines</a:t>
            </a:r>
          </a:p>
        </p:txBody>
      </p:sp>
      <p:pic>
        <p:nvPicPr>
          <p:cNvPr id="4" name="Picture 3" descr="ca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3733800"/>
            <a:ext cx="2438405" cy="18044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To examine the role of animals in research.</a:t>
            </a:r>
          </a:p>
          <a:p>
            <a:pPr marL="514350" indent="-514350">
              <a:buAutoNum type="arabicPeriod"/>
            </a:pPr>
            <a:r>
              <a:rPr lang="en-US" sz="3400" dirty="0" smtClean="0"/>
              <a:t>To discover the benefits different species have provided to humans through research.</a:t>
            </a:r>
          </a:p>
          <a:p>
            <a:pPr marL="514350" indent="-514350">
              <a:buAutoNum type="arabicPeriod"/>
            </a:pPr>
            <a:r>
              <a:rPr lang="en-US" sz="3400" dirty="0" smtClean="0"/>
              <a:t>To analyze the policies, laws and regulations concerning animal research.</a:t>
            </a:r>
          </a:p>
        </p:txBody>
      </p:sp>
      <p:pic>
        <p:nvPicPr>
          <p:cNvPr id="4" name="Picture 19" descr="mouse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86600" y="533400"/>
            <a:ext cx="174351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arth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648200"/>
            <a:ext cx="1523600" cy="1088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</a:rPr>
              <a:t>Canines </a:t>
            </a:r>
          </a:p>
        </p:txBody>
      </p:sp>
      <p:sp>
        <p:nvSpPr>
          <p:cNvPr id="22537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3200" dirty="0" smtClean="0"/>
              <a:t>Represent less than one percent of animals used in research each year</a:t>
            </a:r>
          </a:p>
          <a:p>
            <a:r>
              <a:rPr lang="en-US" sz="3200" dirty="0" smtClean="0"/>
              <a:t>Resemble the human respiratory and cardiovascular systems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19200" y="5384800"/>
            <a:ext cx="5943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Fun Fact:</a:t>
            </a:r>
            <a:r>
              <a:rPr lang="en-US" sz="2000" b="1" dirty="0">
                <a:solidFill>
                  <a:srgbClr val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 </a:t>
            </a:r>
            <a:r>
              <a:rPr lang="en-US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The first living creature sent into space was a dog named </a:t>
            </a:r>
            <a:r>
              <a:rPr lang="en-US" sz="2000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Laika</a:t>
            </a:r>
            <a:endParaRPr lang="en-US" sz="20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Times New Roman" pitchFamily="18" charset="0"/>
            </a:endParaRPr>
          </a:p>
          <a:p>
            <a:pPr algn="just"/>
            <a:endParaRPr lang="en-US" sz="2000" dirty="0">
              <a:latin typeface="Calibri" pitchFamily="34" charset="0"/>
              <a:ea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 descr="Dog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3429000"/>
            <a:ext cx="1551432" cy="2324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</a:rPr>
              <a:t>Surgical Procedures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Were often studied first in canines, including:</a:t>
            </a:r>
          </a:p>
          <a:p>
            <a:pPr lvl="1"/>
            <a:r>
              <a:rPr lang="en-US" sz="3200" dirty="0" smtClean="0"/>
              <a:t>heart surgery, such as:</a:t>
            </a:r>
          </a:p>
          <a:p>
            <a:pPr lvl="2"/>
            <a:r>
              <a:rPr lang="en-US" sz="3200" dirty="0" smtClean="0"/>
              <a:t>coronary bypass surgery</a:t>
            </a:r>
          </a:p>
          <a:p>
            <a:pPr lvl="2"/>
            <a:r>
              <a:rPr lang="en-US" sz="3200" dirty="0" smtClean="0"/>
              <a:t>artificial heart valve surgery</a:t>
            </a:r>
          </a:p>
          <a:p>
            <a:pPr lvl="2"/>
            <a:r>
              <a:rPr lang="en-US" sz="3200" dirty="0" smtClean="0"/>
              <a:t>Pacemaker </a:t>
            </a:r>
            <a:r>
              <a:rPr lang="en-US" sz="3200" dirty="0" err="1" smtClean="0"/>
              <a:t>instalation</a:t>
            </a:r>
            <a:endParaRPr lang="en-US" sz="3200" dirty="0" smtClean="0"/>
          </a:p>
          <a:p>
            <a:pPr lvl="1"/>
            <a:r>
              <a:rPr lang="en-US" sz="3200" dirty="0" smtClean="0"/>
              <a:t>hip replacement</a:t>
            </a:r>
          </a:p>
          <a:p>
            <a:pPr lvl="1"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</a:rPr>
              <a:t>Surgical Procedures</a:t>
            </a:r>
          </a:p>
        </p:txBody>
      </p:sp>
      <p:sp>
        <p:nvSpPr>
          <p:cNvPr id="1044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3200" dirty="0" smtClean="0"/>
              <a:t>Were often studied first in canines, including:</a:t>
            </a:r>
            <a:endParaRPr lang="en-US" sz="2800" dirty="0" smtClean="0"/>
          </a:p>
          <a:p>
            <a:pPr lvl="1"/>
            <a:r>
              <a:rPr lang="en-US" sz="2800" dirty="0" smtClean="0"/>
              <a:t>transplantations involving the:</a:t>
            </a:r>
          </a:p>
          <a:p>
            <a:pPr lvl="2"/>
            <a:r>
              <a:rPr lang="en-US" sz="2800" dirty="0" smtClean="0"/>
              <a:t>heart</a:t>
            </a:r>
          </a:p>
          <a:p>
            <a:pPr lvl="2"/>
            <a:r>
              <a:rPr lang="en-US" sz="2800" dirty="0" smtClean="0"/>
              <a:t>limbs</a:t>
            </a:r>
          </a:p>
          <a:p>
            <a:pPr lvl="2"/>
            <a:r>
              <a:rPr lang="en-US" sz="2800" dirty="0" smtClean="0"/>
              <a:t>liver</a:t>
            </a:r>
          </a:p>
          <a:p>
            <a:pPr lvl="2"/>
            <a:r>
              <a:rPr lang="en-US" sz="2800" dirty="0" smtClean="0"/>
              <a:t>kidney</a:t>
            </a:r>
          </a:p>
          <a:p>
            <a:pPr lvl="1"/>
            <a:r>
              <a:rPr lang="en-US" sz="2800" dirty="0" smtClean="0"/>
              <a:t>angioplasty</a:t>
            </a:r>
          </a:p>
          <a:p>
            <a:pPr lvl="2"/>
            <a:r>
              <a:rPr lang="en-US" sz="2800" dirty="0" smtClean="0"/>
              <a:t>the unblocking of coronary arteries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 descr="canine hea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485" y="2209800"/>
            <a:ext cx="2720715" cy="2871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</a:rPr>
              <a:t>Diabetes </a:t>
            </a:r>
          </a:p>
        </p:txBody>
      </p:sp>
      <p:sp>
        <p:nvSpPr>
          <p:cNvPr id="24585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3200" dirty="0" smtClean="0"/>
              <a:t>Is researched in canines</a:t>
            </a:r>
          </a:p>
          <a:p>
            <a:pPr lvl="1"/>
            <a:r>
              <a:rPr lang="en-US" sz="3200" dirty="0" smtClean="0"/>
              <a:t>discovered it was an insulin deficiency which causes diabetes</a:t>
            </a:r>
          </a:p>
          <a:p>
            <a:pPr lvl="1"/>
            <a:r>
              <a:rPr lang="en-US" sz="3200" dirty="0" smtClean="0"/>
              <a:t>presently shows ways of transplanting insulin-cells to the pancreas</a:t>
            </a:r>
          </a:p>
        </p:txBody>
      </p:sp>
      <p:pic>
        <p:nvPicPr>
          <p:cNvPr id="10" name="Content Placeholder 9" descr="dog2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724400"/>
            <a:ext cx="1570038" cy="11207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0" y="5457825"/>
            <a:ext cx="6781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Fun Fact:</a:t>
            </a:r>
            <a:r>
              <a:rPr lang="en-US" sz="2000" b="1" dirty="0">
                <a:solidFill>
                  <a:srgbClr val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 </a:t>
            </a:r>
            <a:r>
              <a:rPr lang="en-US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A dog’s smelling is about </a:t>
            </a:r>
            <a:r>
              <a:rPr lang="en-US" sz="2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1,000 </a:t>
            </a:r>
            <a:r>
              <a:rPr lang="en-US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times </a:t>
            </a:r>
            <a:r>
              <a:rPr lang="en-US" sz="2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more sensitive </a:t>
            </a:r>
            <a:r>
              <a:rPr lang="en-US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than a </a:t>
            </a:r>
            <a:r>
              <a:rPr lang="en-US" sz="2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human’s smelling.</a:t>
            </a:r>
            <a:endParaRPr lang="en-US" sz="20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Times New Roman" pitchFamily="18" charset="0"/>
            </a:endParaRPr>
          </a:p>
          <a:p>
            <a:pPr algn="just"/>
            <a:endParaRPr lang="en-US" sz="2000" dirty="0">
              <a:latin typeface="Calibri" pitchFamily="34" charset="0"/>
              <a:ea typeface="Times New Roman" pitchFamily="18" charset="0"/>
            </a:endParaRPr>
          </a:p>
          <a:p>
            <a:pPr algn="just"/>
            <a:endParaRPr lang="en-US" sz="2000" dirty="0">
              <a:latin typeface="Calibri" pitchFamily="34" charset="0"/>
              <a:ea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</a:rPr>
              <a:t>Non-human Primates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Share more behavioral and biological traits with humans than any other animal</a:t>
            </a:r>
          </a:p>
          <a:p>
            <a:r>
              <a:rPr lang="en-US" sz="2800" dirty="0" smtClean="0"/>
              <a:t>Comprise the smallest percent of animals used in research</a:t>
            </a:r>
          </a:p>
          <a:p>
            <a:r>
              <a:rPr lang="en-US" sz="2800" dirty="0" smtClean="0"/>
              <a:t>Include the following:</a:t>
            </a:r>
          </a:p>
          <a:p>
            <a:pPr lvl="1"/>
            <a:r>
              <a:rPr lang="en-US" sz="2800" dirty="0" smtClean="0"/>
              <a:t>gorillas</a:t>
            </a:r>
          </a:p>
          <a:p>
            <a:pPr lvl="1"/>
            <a:r>
              <a:rPr lang="en-US" sz="2800" dirty="0" smtClean="0"/>
              <a:t>chimpanzees</a:t>
            </a:r>
          </a:p>
          <a:p>
            <a:pPr lvl="1"/>
            <a:r>
              <a:rPr lang="en-US" sz="2800" dirty="0" smtClean="0"/>
              <a:t>macaques</a:t>
            </a:r>
          </a:p>
        </p:txBody>
      </p:sp>
      <p:pic>
        <p:nvPicPr>
          <p:cNvPr id="4" name="Picture 3" descr="chimp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200400"/>
            <a:ext cx="155479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 descr="nonhuman primat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4038600"/>
            <a:ext cx="1624584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MARTInkShape-127"/>
          <p:cNvSpPr/>
          <p:nvPr/>
        </p:nvSpPr>
        <p:spPr>
          <a:xfrm>
            <a:off x="848320" y="4286250"/>
            <a:ext cx="490553" cy="381677"/>
          </a:xfrm>
          <a:custGeom>
            <a:avLst/>
            <a:gdLst/>
            <a:ahLst/>
            <a:cxnLst/>
            <a:rect l="0" t="0" r="0" b="0"/>
            <a:pathLst>
              <a:path w="490553" h="381677">
                <a:moveTo>
                  <a:pt x="0" y="98226"/>
                </a:moveTo>
                <a:lnTo>
                  <a:pt x="8122" y="91098"/>
                </a:lnTo>
                <a:lnTo>
                  <a:pt x="28679" y="77236"/>
                </a:lnTo>
                <a:lnTo>
                  <a:pt x="59959" y="44141"/>
                </a:lnTo>
                <a:lnTo>
                  <a:pt x="102751" y="17955"/>
                </a:lnTo>
                <a:lnTo>
                  <a:pt x="123711" y="11604"/>
                </a:lnTo>
                <a:lnTo>
                  <a:pt x="161739" y="3145"/>
                </a:lnTo>
                <a:lnTo>
                  <a:pt x="187821" y="1924"/>
                </a:lnTo>
                <a:lnTo>
                  <a:pt x="225947" y="9897"/>
                </a:lnTo>
                <a:lnTo>
                  <a:pt x="266661" y="21027"/>
                </a:lnTo>
                <a:lnTo>
                  <a:pt x="310496" y="39909"/>
                </a:lnTo>
                <a:lnTo>
                  <a:pt x="354726" y="62748"/>
                </a:lnTo>
                <a:lnTo>
                  <a:pt x="395375" y="93297"/>
                </a:lnTo>
                <a:lnTo>
                  <a:pt x="429113" y="128451"/>
                </a:lnTo>
                <a:lnTo>
                  <a:pt x="452913" y="161752"/>
                </a:lnTo>
                <a:lnTo>
                  <a:pt x="473992" y="199079"/>
                </a:lnTo>
                <a:lnTo>
                  <a:pt x="486718" y="238828"/>
                </a:lnTo>
                <a:lnTo>
                  <a:pt x="490552" y="280710"/>
                </a:lnTo>
                <a:lnTo>
                  <a:pt x="486220" y="304762"/>
                </a:lnTo>
                <a:lnTo>
                  <a:pt x="468739" y="338563"/>
                </a:lnTo>
                <a:lnTo>
                  <a:pt x="451976" y="358063"/>
                </a:lnTo>
                <a:lnTo>
                  <a:pt x="433449" y="370565"/>
                </a:lnTo>
                <a:lnTo>
                  <a:pt x="407565" y="379562"/>
                </a:lnTo>
                <a:lnTo>
                  <a:pt x="371343" y="381676"/>
                </a:lnTo>
                <a:lnTo>
                  <a:pt x="334077" y="374004"/>
                </a:lnTo>
                <a:lnTo>
                  <a:pt x="293988" y="360026"/>
                </a:lnTo>
                <a:lnTo>
                  <a:pt x="268678" y="350201"/>
                </a:lnTo>
                <a:lnTo>
                  <a:pt x="230904" y="323917"/>
                </a:lnTo>
                <a:lnTo>
                  <a:pt x="194425" y="294610"/>
                </a:lnTo>
                <a:lnTo>
                  <a:pt x="165074" y="270853"/>
                </a:lnTo>
                <a:lnTo>
                  <a:pt x="140168" y="233786"/>
                </a:lnTo>
                <a:lnTo>
                  <a:pt x="116139" y="196771"/>
                </a:lnTo>
                <a:lnTo>
                  <a:pt x="100888" y="167112"/>
                </a:lnTo>
                <a:lnTo>
                  <a:pt x="82106" y="126275"/>
                </a:lnTo>
                <a:lnTo>
                  <a:pt x="65118" y="89119"/>
                </a:lnTo>
                <a:lnTo>
                  <a:pt x="52452" y="51007"/>
                </a:lnTo>
                <a:lnTo>
                  <a:pt x="46190" y="26832"/>
                </a:lnTo>
                <a:lnTo>
                  <a:pt x="46668" y="22849"/>
                </a:lnTo>
                <a:lnTo>
                  <a:pt x="52841" y="9290"/>
                </a:lnTo>
                <a:lnTo>
                  <a:pt x="5357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n>
                  <a:noFill/>
                </a:ln>
              </a:rPr>
              <a:t>The Poliomyelitis Virus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US" sz="3200" dirty="0" smtClean="0"/>
              <a:t>Can only successfully infect nonhuman primates which are then used for the production and testing of the polio vaccine</a:t>
            </a:r>
            <a:r>
              <a:rPr lang="en-US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8400" y="2743200"/>
            <a:ext cx="22098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Poliomyelitis Virus–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causes polio, a viral disease distinguished by inflammation of nerve cells of the brain and spinal cord</a:t>
            </a:r>
          </a:p>
        </p:txBody>
      </p:sp>
      <p:pic>
        <p:nvPicPr>
          <p:cNvPr id="7" name="Picture 6" descr="beaker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676400"/>
            <a:ext cx="1525142" cy="1018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SMARTInkShape-128"/>
          <p:cNvSpPr/>
          <p:nvPr/>
        </p:nvSpPr>
        <p:spPr>
          <a:xfrm>
            <a:off x="3982640" y="857323"/>
            <a:ext cx="2678907" cy="196381"/>
          </a:xfrm>
          <a:custGeom>
            <a:avLst/>
            <a:gdLst/>
            <a:ahLst/>
            <a:cxnLst/>
            <a:rect l="0" t="0" r="0" b="0"/>
            <a:pathLst>
              <a:path w="2678907" h="196381">
                <a:moveTo>
                  <a:pt x="0" y="196380"/>
                </a:moveTo>
                <a:lnTo>
                  <a:pt x="12429" y="183951"/>
                </a:lnTo>
                <a:lnTo>
                  <a:pt x="50962" y="164599"/>
                </a:lnTo>
                <a:lnTo>
                  <a:pt x="93391" y="158246"/>
                </a:lnTo>
                <a:lnTo>
                  <a:pt x="130565" y="148278"/>
                </a:lnTo>
                <a:lnTo>
                  <a:pt x="169214" y="139684"/>
                </a:lnTo>
                <a:lnTo>
                  <a:pt x="208307" y="127891"/>
                </a:lnTo>
                <a:lnTo>
                  <a:pt x="244724" y="118981"/>
                </a:lnTo>
                <a:lnTo>
                  <a:pt x="284702" y="109727"/>
                </a:lnTo>
                <a:lnTo>
                  <a:pt x="321262" y="102865"/>
                </a:lnTo>
                <a:lnTo>
                  <a:pt x="363284" y="92947"/>
                </a:lnTo>
                <a:lnTo>
                  <a:pt x="403922" y="87314"/>
                </a:lnTo>
                <a:lnTo>
                  <a:pt x="445133" y="81681"/>
                </a:lnTo>
                <a:lnTo>
                  <a:pt x="482354" y="75964"/>
                </a:lnTo>
                <a:lnTo>
                  <a:pt x="520062" y="72727"/>
                </a:lnTo>
                <a:lnTo>
                  <a:pt x="556369" y="67028"/>
                </a:lnTo>
                <a:lnTo>
                  <a:pt x="597003" y="59055"/>
                </a:lnTo>
                <a:lnTo>
                  <a:pt x="635722" y="55150"/>
                </a:lnTo>
                <a:lnTo>
                  <a:pt x="677069" y="53992"/>
                </a:lnTo>
                <a:lnTo>
                  <a:pt x="720740" y="48909"/>
                </a:lnTo>
                <a:lnTo>
                  <a:pt x="760358" y="45859"/>
                </a:lnTo>
                <a:lnTo>
                  <a:pt x="797233" y="40215"/>
                </a:lnTo>
                <a:lnTo>
                  <a:pt x="838034" y="37000"/>
                </a:lnTo>
                <a:lnTo>
                  <a:pt x="876803" y="36047"/>
                </a:lnTo>
                <a:lnTo>
                  <a:pt x="918165" y="35765"/>
                </a:lnTo>
                <a:lnTo>
                  <a:pt x="957099" y="30941"/>
                </a:lnTo>
                <a:lnTo>
                  <a:pt x="998512" y="27968"/>
                </a:lnTo>
                <a:lnTo>
                  <a:pt x="1037461" y="27087"/>
                </a:lnTo>
                <a:lnTo>
                  <a:pt x="1078876" y="26826"/>
                </a:lnTo>
                <a:lnTo>
                  <a:pt x="1122568" y="26749"/>
                </a:lnTo>
                <a:lnTo>
                  <a:pt x="1162192" y="26726"/>
                </a:lnTo>
                <a:lnTo>
                  <a:pt x="1203808" y="26719"/>
                </a:lnTo>
                <a:lnTo>
                  <a:pt x="1242818" y="26717"/>
                </a:lnTo>
                <a:lnTo>
                  <a:pt x="1284252" y="26716"/>
                </a:lnTo>
                <a:lnTo>
                  <a:pt x="1323208" y="26716"/>
                </a:lnTo>
                <a:lnTo>
                  <a:pt x="1364626" y="26716"/>
                </a:lnTo>
                <a:lnTo>
                  <a:pt x="1403577" y="26716"/>
                </a:lnTo>
                <a:lnTo>
                  <a:pt x="1440253" y="26716"/>
                </a:lnTo>
                <a:lnTo>
                  <a:pt x="1480997" y="26716"/>
                </a:lnTo>
                <a:lnTo>
                  <a:pt x="1519748" y="26716"/>
                </a:lnTo>
                <a:lnTo>
                  <a:pt x="1556365" y="21976"/>
                </a:lnTo>
                <a:lnTo>
                  <a:pt x="1592349" y="19028"/>
                </a:lnTo>
                <a:lnTo>
                  <a:pt x="1628147" y="18154"/>
                </a:lnTo>
                <a:lnTo>
                  <a:pt x="1663888" y="17895"/>
                </a:lnTo>
                <a:lnTo>
                  <a:pt x="1699615" y="17819"/>
                </a:lnTo>
                <a:lnTo>
                  <a:pt x="1735335" y="13055"/>
                </a:lnTo>
                <a:lnTo>
                  <a:pt x="1776824" y="9686"/>
                </a:lnTo>
                <a:lnTo>
                  <a:pt x="1819563" y="9021"/>
                </a:lnTo>
                <a:lnTo>
                  <a:pt x="1861701" y="8889"/>
                </a:lnTo>
                <a:lnTo>
                  <a:pt x="1902107" y="2726"/>
                </a:lnTo>
                <a:lnTo>
                  <a:pt x="1937657" y="756"/>
                </a:lnTo>
                <a:lnTo>
                  <a:pt x="1968462" y="296"/>
                </a:lnTo>
                <a:lnTo>
                  <a:pt x="2001996" y="91"/>
                </a:lnTo>
                <a:lnTo>
                  <a:pt x="2034761" y="0"/>
                </a:lnTo>
                <a:lnTo>
                  <a:pt x="2077503" y="941"/>
                </a:lnTo>
                <a:lnTo>
                  <a:pt x="2109991" y="4677"/>
                </a:lnTo>
                <a:lnTo>
                  <a:pt x="2152269" y="7618"/>
                </a:lnTo>
                <a:lnTo>
                  <a:pt x="2189932" y="8490"/>
                </a:lnTo>
                <a:lnTo>
                  <a:pt x="2226226" y="13488"/>
                </a:lnTo>
                <a:lnTo>
                  <a:pt x="2262115" y="16513"/>
                </a:lnTo>
                <a:lnTo>
                  <a:pt x="2302669" y="18527"/>
                </a:lnTo>
                <a:lnTo>
                  <a:pt x="2341988" y="24804"/>
                </a:lnTo>
                <a:lnTo>
                  <a:pt x="2378657" y="26150"/>
                </a:lnTo>
                <a:lnTo>
                  <a:pt x="2415649" y="26548"/>
                </a:lnTo>
                <a:lnTo>
                  <a:pt x="2453399" y="26666"/>
                </a:lnTo>
                <a:lnTo>
                  <a:pt x="2496996" y="29347"/>
                </a:lnTo>
                <a:lnTo>
                  <a:pt x="2532403" y="33779"/>
                </a:lnTo>
                <a:lnTo>
                  <a:pt x="2575774" y="40018"/>
                </a:lnTo>
                <a:lnTo>
                  <a:pt x="2678906" y="535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6600" dirty="0" smtClean="0">
                <a:ln>
                  <a:noFill/>
                </a:ln>
              </a:rPr>
              <a:t> HIV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related to the simian immunodeficiency virus (SIV) which effects nonhuman primates, whose:</a:t>
            </a:r>
          </a:p>
          <a:p>
            <a:pPr lvl="1"/>
            <a:r>
              <a:rPr lang="en-US" dirty="0" smtClean="0"/>
              <a:t>vaccines are administered to stop viral progression</a:t>
            </a:r>
          </a:p>
          <a:p>
            <a:pPr lvl="1"/>
            <a:r>
              <a:rPr lang="en-US" dirty="0" smtClean="0"/>
              <a:t>vaccine is being                                                researched to apply to                                                humans with HIV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4" descr="HI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62104" y="3591497"/>
            <a:ext cx="2077593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6600" dirty="0" smtClean="0">
                <a:ln>
                  <a:noFill/>
                </a:ln>
              </a:rPr>
              <a:t>Hepatitis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6553200" cy="5334000"/>
          </a:xfrm>
        </p:spPr>
        <p:txBody>
          <a:bodyPr/>
          <a:lstStyle/>
          <a:p>
            <a:r>
              <a:rPr lang="en-US" sz="3200" dirty="0" smtClean="0"/>
              <a:t>Inflammation of the liver caused by various infectious agents or toxins, including alcohol</a:t>
            </a:r>
          </a:p>
          <a:p>
            <a:r>
              <a:rPr lang="en-US" sz="3200" dirty="0" smtClean="0"/>
              <a:t>A is an acute infection transmitted through fecal contamination of infected animals</a:t>
            </a:r>
          </a:p>
          <a:p>
            <a:r>
              <a:rPr lang="en-US" sz="3200" dirty="0" smtClean="0"/>
              <a:t>B and C are more serious infections which are transmitted through infected bodily fluids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 descr="needle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2362200"/>
            <a:ext cx="225657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6600" dirty="0" smtClean="0">
                <a:ln>
                  <a:noFill/>
                </a:ln>
              </a:rPr>
              <a:t>Hepatitis</a:t>
            </a:r>
            <a:r>
              <a:rPr lang="en-US" dirty="0" smtClean="0">
                <a:ln>
                  <a:noFill/>
                </a:ln>
              </a:rPr>
              <a:t> </a:t>
            </a:r>
          </a:p>
        </p:txBody>
      </p:sp>
      <p:sp>
        <p:nvSpPr>
          <p:cNvPr id="29705" name="Rectangle 9"/>
          <p:cNvSpPr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dirty="0" smtClean="0"/>
              <a:t>Infections gained through blood transfusions have almost been                    eliminated due to research in                     nonhuman primates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A has no vaccine, should use prevention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B vaccine was created after researching and testing on nonhuman primates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C has no vaccine and nonhuman primates are still studied to find one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38320" y="5334000"/>
            <a:ext cx="5943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Fun Fact:</a:t>
            </a:r>
            <a:r>
              <a:rPr lang="en-US" sz="2000" b="1" dirty="0">
                <a:solidFill>
                  <a:srgbClr val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 </a:t>
            </a:r>
            <a:r>
              <a:rPr lang="en-US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Wild chimpanzees use medicinal plants to treat themselves for injuries and </a:t>
            </a:r>
            <a:r>
              <a:rPr lang="en-US" sz="2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illnesses.</a:t>
            </a:r>
            <a:endParaRPr lang="en-US" sz="20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Times New Roman" pitchFamily="18" charset="0"/>
            </a:endParaRPr>
          </a:p>
          <a:p>
            <a:pPr algn="just"/>
            <a:endParaRPr lang="en-US" sz="2000" dirty="0">
              <a:latin typeface="Calibri" pitchFamily="34" charset="0"/>
              <a:ea typeface="Times New Roman" pitchFamily="18" charset="0"/>
            </a:endParaRPr>
          </a:p>
          <a:p>
            <a:pPr algn="just"/>
            <a:endParaRPr lang="en-US" sz="2000" dirty="0">
              <a:latin typeface="Calibri" pitchFamily="34" charset="0"/>
              <a:ea typeface="Times New Roman" pitchFamily="18" charset="0"/>
            </a:endParaRPr>
          </a:p>
        </p:txBody>
      </p:sp>
      <p:pic>
        <p:nvPicPr>
          <p:cNvPr id="8" name="Picture 7" descr="chim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257800"/>
            <a:ext cx="1218800" cy="87057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 descr="hepatitis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200" y="304800"/>
            <a:ext cx="1888998" cy="2245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6600" dirty="0" smtClean="0">
                <a:ln>
                  <a:noFill/>
                </a:ln>
              </a:rPr>
              <a:t>Malaria</a:t>
            </a:r>
            <a:r>
              <a:rPr lang="en-US" dirty="0" smtClean="0">
                <a:ln>
                  <a:noFill/>
                </a:ln>
              </a:rPr>
              <a:t>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562600" cy="4449763"/>
          </a:xfrm>
        </p:spPr>
        <p:txBody>
          <a:bodyPr/>
          <a:lstStyle/>
          <a:p>
            <a:r>
              <a:rPr lang="en-US" dirty="0" smtClean="0"/>
              <a:t>Infected humans share the same strain of parasite only with nonhuman primates</a:t>
            </a:r>
          </a:p>
          <a:p>
            <a:r>
              <a:rPr lang="en-US" dirty="0" smtClean="0"/>
              <a:t>Vaccinations are tested on infected nonhuman primates</a:t>
            </a:r>
          </a:p>
          <a:p>
            <a:pPr lvl="1"/>
            <a:r>
              <a:rPr lang="en-US" dirty="0" smtClean="0"/>
              <a:t>promising results have been found and may soon be tried on humans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4600" y="2544901"/>
            <a:ext cx="2286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Malaria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an infectious disease caused by the parasitic infection of red blood cells and marked by episodes of fever, chills, </a:t>
            </a:r>
            <a:r>
              <a:rPr lang="en-US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sweating and </a:t>
            </a:r>
            <a:r>
              <a:rPr lang="en-U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anemia</a:t>
            </a:r>
          </a:p>
        </p:txBody>
      </p:sp>
      <p:pic>
        <p:nvPicPr>
          <p:cNvPr id="7" name="Picture 6" descr="beaker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1" y="1447800"/>
            <a:ext cx="1600200" cy="1068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9" name="Picture 8" descr="malari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8013" y="174233"/>
            <a:ext cx="1457579" cy="152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</a:rPr>
              <a:t>Research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Is the act of making extensive investigations</a:t>
            </a:r>
          </a:p>
          <a:p>
            <a:r>
              <a:rPr lang="en-US" sz="2800" dirty="0" smtClean="0"/>
              <a:t>Cannot be initially completed on humans in science</a:t>
            </a:r>
          </a:p>
          <a:p>
            <a:pPr lvl="1"/>
            <a:r>
              <a:rPr lang="en-US" sz="2800" dirty="0" smtClean="0"/>
              <a:t>animals with similar traits to humans are often used</a:t>
            </a:r>
          </a:p>
        </p:txBody>
      </p:sp>
      <p:pic>
        <p:nvPicPr>
          <p:cNvPr id="4" name="Picture 3" descr="Microscop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4038600"/>
            <a:ext cx="1313691" cy="2438405"/>
          </a:xfrm>
          <a:prstGeom prst="rect">
            <a:avLst/>
          </a:prstGeom>
        </p:spPr>
      </p:pic>
      <p:pic>
        <p:nvPicPr>
          <p:cNvPr id="5" name="Picture 4" descr="testtub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4419600"/>
            <a:ext cx="2438400" cy="1627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5" name="SMARTInkShape-Group52"/>
          <p:cNvGrpSpPr/>
          <p:nvPr/>
        </p:nvGrpSpPr>
        <p:grpSpPr>
          <a:xfrm>
            <a:off x="1314715" y="3809186"/>
            <a:ext cx="1337403" cy="378838"/>
            <a:chOff x="1314715" y="3809186"/>
            <a:chExt cx="1337403" cy="378838"/>
          </a:xfrm>
        </p:grpSpPr>
        <p:sp>
          <p:nvSpPr>
            <p:cNvPr id="3" name="SMARTInkShape-65"/>
            <p:cNvSpPr/>
            <p:nvPr/>
          </p:nvSpPr>
          <p:spPr>
            <a:xfrm>
              <a:off x="1314715" y="3809186"/>
              <a:ext cx="310489" cy="206418"/>
            </a:xfrm>
            <a:custGeom>
              <a:avLst/>
              <a:gdLst/>
              <a:ahLst/>
              <a:cxnLst/>
              <a:rect l="0" t="0" r="0" b="0"/>
              <a:pathLst>
                <a:path w="310489" h="206418">
                  <a:moveTo>
                    <a:pt x="60457" y="84157"/>
                  </a:moveTo>
                  <a:lnTo>
                    <a:pt x="55716" y="79417"/>
                  </a:lnTo>
                  <a:lnTo>
                    <a:pt x="53389" y="74444"/>
                  </a:lnTo>
                  <a:lnTo>
                    <a:pt x="52768" y="71729"/>
                  </a:lnTo>
                  <a:lnTo>
                    <a:pt x="52355" y="70910"/>
                  </a:lnTo>
                  <a:lnTo>
                    <a:pt x="52079" y="71358"/>
                  </a:lnTo>
                  <a:lnTo>
                    <a:pt x="43428" y="106551"/>
                  </a:lnTo>
                  <a:lnTo>
                    <a:pt x="29018" y="149729"/>
                  </a:lnTo>
                  <a:lnTo>
                    <a:pt x="24656" y="165886"/>
                  </a:lnTo>
                  <a:lnTo>
                    <a:pt x="0" y="206417"/>
                  </a:lnTo>
                  <a:lnTo>
                    <a:pt x="308" y="206343"/>
                  </a:lnTo>
                  <a:lnTo>
                    <a:pt x="3297" y="203616"/>
                  </a:lnTo>
                  <a:lnTo>
                    <a:pt x="18766" y="164479"/>
                  </a:lnTo>
                  <a:lnTo>
                    <a:pt x="44971" y="119870"/>
                  </a:lnTo>
                  <a:lnTo>
                    <a:pt x="67703" y="79968"/>
                  </a:lnTo>
                  <a:lnTo>
                    <a:pt x="102242" y="37900"/>
                  </a:lnTo>
                  <a:lnTo>
                    <a:pt x="119827" y="17730"/>
                  </a:lnTo>
                  <a:lnTo>
                    <a:pt x="144856" y="0"/>
                  </a:lnTo>
                  <a:lnTo>
                    <a:pt x="146489" y="271"/>
                  </a:lnTo>
                  <a:lnTo>
                    <a:pt x="147577" y="1444"/>
                  </a:lnTo>
                  <a:lnTo>
                    <a:pt x="149467" y="20262"/>
                  </a:lnTo>
                  <a:lnTo>
                    <a:pt x="149737" y="59574"/>
                  </a:lnTo>
                  <a:lnTo>
                    <a:pt x="149749" y="75330"/>
                  </a:lnTo>
                  <a:lnTo>
                    <a:pt x="151735" y="79265"/>
                  </a:lnTo>
                  <a:lnTo>
                    <a:pt x="159233" y="86282"/>
                  </a:lnTo>
                  <a:lnTo>
                    <a:pt x="164011" y="87559"/>
                  </a:lnTo>
                  <a:lnTo>
                    <a:pt x="174611" y="86330"/>
                  </a:lnTo>
                  <a:lnTo>
                    <a:pt x="211843" y="71321"/>
                  </a:lnTo>
                  <a:lnTo>
                    <a:pt x="254932" y="59402"/>
                  </a:lnTo>
                  <a:lnTo>
                    <a:pt x="272089" y="57971"/>
                  </a:lnTo>
                  <a:lnTo>
                    <a:pt x="276951" y="59755"/>
                  </a:lnTo>
                  <a:lnTo>
                    <a:pt x="284999" y="67028"/>
                  </a:lnTo>
                  <a:lnTo>
                    <a:pt x="295109" y="91760"/>
                  </a:lnTo>
                  <a:lnTo>
                    <a:pt x="300709" y="130493"/>
                  </a:lnTo>
                  <a:lnTo>
                    <a:pt x="302439" y="171692"/>
                  </a:lnTo>
                  <a:lnTo>
                    <a:pt x="310488" y="191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6"/>
            <p:cNvSpPr/>
            <p:nvPr/>
          </p:nvSpPr>
          <p:spPr>
            <a:xfrm>
              <a:off x="1706710" y="3930952"/>
              <a:ext cx="122385" cy="73360"/>
            </a:xfrm>
            <a:custGeom>
              <a:avLst/>
              <a:gdLst/>
              <a:ahLst/>
              <a:cxnLst/>
              <a:rect l="0" t="0" r="0" b="0"/>
              <a:pathLst>
                <a:path w="122385" h="73360">
                  <a:moveTo>
                    <a:pt x="79227" y="15969"/>
                  </a:moveTo>
                  <a:lnTo>
                    <a:pt x="74487" y="11229"/>
                  </a:lnTo>
                  <a:lnTo>
                    <a:pt x="69514" y="8902"/>
                  </a:lnTo>
                  <a:lnTo>
                    <a:pt x="53496" y="7408"/>
                  </a:lnTo>
                  <a:lnTo>
                    <a:pt x="32246" y="16630"/>
                  </a:lnTo>
                  <a:lnTo>
                    <a:pt x="11839" y="36671"/>
                  </a:lnTo>
                  <a:lnTo>
                    <a:pt x="2706" y="51979"/>
                  </a:lnTo>
                  <a:lnTo>
                    <a:pt x="0" y="62799"/>
                  </a:lnTo>
                  <a:lnTo>
                    <a:pt x="612" y="66041"/>
                  </a:lnTo>
                  <a:lnTo>
                    <a:pt x="3938" y="72289"/>
                  </a:lnTo>
                  <a:lnTo>
                    <a:pt x="9191" y="73359"/>
                  </a:lnTo>
                  <a:lnTo>
                    <a:pt x="25611" y="71903"/>
                  </a:lnTo>
                  <a:lnTo>
                    <a:pt x="66505" y="50610"/>
                  </a:lnTo>
                  <a:lnTo>
                    <a:pt x="106889" y="26754"/>
                  </a:lnTo>
                  <a:lnTo>
                    <a:pt x="116326" y="18117"/>
                  </a:lnTo>
                  <a:lnTo>
                    <a:pt x="120520" y="10971"/>
                  </a:lnTo>
                  <a:lnTo>
                    <a:pt x="122384" y="4487"/>
                  </a:lnTo>
                  <a:lnTo>
                    <a:pt x="121889" y="2361"/>
                  </a:lnTo>
                  <a:lnTo>
                    <a:pt x="120567" y="944"/>
                  </a:lnTo>
                  <a:lnTo>
                    <a:pt x="118694" y="0"/>
                  </a:lnTo>
                  <a:lnTo>
                    <a:pt x="101835" y="3411"/>
                  </a:lnTo>
                  <a:lnTo>
                    <a:pt x="70298" y="15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7"/>
            <p:cNvSpPr/>
            <p:nvPr/>
          </p:nvSpPr>
          <p:spPr>
            <a:xfrm>
              <a:off x="1885949" y="3904430"/>
              <a:ext cx="141091" cy="96071"/>
            </a:xfrm>
            <a:custGeom>
              <a:avLst/>
              <a:gdLst/>
              <a:ahLst/>
              <a:cxnLst/>
              <a:rect l="0" t="0" r="0" b="0"/>
              <a:pathLst>
                <a:path w="141091" h="96071">
                  <a:moveTo>
                    <a:pt x="51793" y="15702"/>
                  </a:moveTo>
                  <a:lnTo>
                    <a:pt x="44105" y="23391"/>
                  </a:lnTo>
                  <a:lnTo>
                    <a:pt x="29843" y="32508"/>
                  </a:lnTo>
                  <a:lnTo>
                    <a:pt x="19603" y="44936"/>
                  </a:lnTo>
                  <a:lnTo>
                    <a:pt x="4241" y="55308"/>
                  </a:lnTo>
                  <a:lnTo>
                    <a:pt x="2232" y="55996"/>
                  </a:lnTo>
                  <a:lnTo>
                    <a:pt x="893" y="55464"/>
                  </a:lnTo>
                  <a:lnTo>
                    <a:pt x="0" y="54116"/>
                  </a:lnTo>
                  <a:lnTo>
                    <a:pt x="4300" y="47327"/>
                  </a:lnTo>
                  <a:lnTo>
                    <a:pt x="30046" y="22411"/>
                  </a:lnTo>
                  <a:lnTo>
                    <a:pt x="62195" y="2695"/>
                  </a:lnTo>
                  <a:lnTo>
                    <a:pt x="70638" y="0"/>
                  </a:lnTo>
                  <a:lnTo>
                    <a:pt x="74278" y="273"/>
                  </a:lnTo>
                  <a:lnTo>
                    <a:pt x="80969" y="3223"/>
                  </a:lnTo>
                  <a:lnTo>
                    <a:pt x="90314" y="15202"/>
                  </a:lnTo>
                  <a:lnTo>
                    <a:pt x="108333" y="53402"/>
                  </a:lnTo>
                  <a:lnTo>
                    <a:pt x="115106" y="74266"/>
                  </a:lnTo>
                  <a:lnTo>
                    <a:pt x="127217" y="88727"/>
                  </a:lnTo>
                  <a:lnTo>
                    <a:pt x="141090" y="96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8"/>
            <p:cNvSpPr/>
            <p:nvPr/>
          </p:nvSpPr>
          <p:spPr>
            <a:xfrm>
              <a:off x="2148373" y="3839765"/>
              <a:ext cx="48331" cy="160736"/>
            </a:xfrm>
            <a:custGeom>
              <a:avLst/>
              <a:gdLst/>
              <a:ahLst/>
              <a:cxnLst/>
              <a:rect l="0" t="0" r="0" b="0"/>
              <a:pathLst>
                <a:path w="48331" h="160736">
                  <a:moveTo>
                    <a:pt x="48330" y="0"/>
                  </a:moveTo>
                  <a:lnTo>
                    <a:pt x="23472" y="42028"/>
                  </a:lnTo>
                  <a:lnTo>
                    <a:pt x="7628" y="79850"/>
                  </a:lnTo>
                  <a:lnTo>
                    <a:pt x="0" y="107003"/>
                  </a:lnTo>
                  <a:lnTo>
                    <a:pt x="3142" y="132908"/>
                  </a:lnTo>
                  <a:lnTo>
                    <a:pt x="12611" y="160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9"/>
            <p:cNvSpPr/>
            <p:nvPr/>
          </p:nvSpPr>
          <p:spPr>
            <a:xfrm>
              <a:off x="2152054" y="3875484"/>
              <a:ext cx="151806" cy="62509"/>
            </a:xfrm>
            <a:custGeom>
              <a:avLst/>
              <a:gdLst/>
              <a:ahLst/>
              <a:cxnLst/>
              <a:rect l="0" t="0" r="0" b="0"/>
              <a:pathLst>
                <a:path w="151806" h="62509">
                  <a:moveTo>
                    <a:pt x="0" y="62508"/>
                  </a:moveTo>
                  <a:lnTo>
                    <a:pt x="0" y="54820"/>
                  </a:lnTo>
                  <a:lnTo>
                    <a:pt x="4741" y="49206"/>
                  </a:lnTo>
                  <a:lnTo>
                    <a:pt x="29490" y="32283"/>
                  </a:lnTo>
                  <a:lnTo>
                    <a:pt x="60396" y="21002"/>
                  </a:lnTo>
                  <a:lnTo>
                    <a:pt x="100117" y="11144"/>
                  </a:lnTo>
                  <a:lnTo>
                    <a:pt x="1518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0"/>
            <p:cNvSpPr/>
            <p:nvPr/>
          </p:nvSpPr>
          <p:spPr>
            <a:xfrm>
              <a:off x="2179211" y="3903515"/>
              <a:ext cx="71071" cy="105915"/>
            </a:xfrm>
            <a:custGeom>
              <a:avLst/>
              <a:gdLst/>
              <a:ahLst/>
              <a:cxnLst/>
              <a:rect l="0" t="0" r="0" b="0"/>
              <a:pathLst>
                <a:path w="71071" h="105915">
                  <a:moveTo>
                    <a:pt x="8562" y="7688"/>
                  </a:moveTo>
                  <a:lnTo>
                    <a:pt x="3822" y="7688"/>
                  </a:lnTo>
                  <a:lnTo>
                    <a:pt x="2425" y="6696"/>
                  </a:lnTo>
                  <a:lnTo>
                    <a:pt x="1494" y="5042"/>
                  </a:lnTo>
                  <a:lnTo>
                    <a:pt x="0" y="0"/>
                  </a:lnTo>
                  <a:lnTo>
                    <a:pt x="23555" y="40474"/>
                  </a:lnTo>
                  <a:lnTo>
                    <a:pt x="42521" y="83404"/>
                  </a:lnTo>
                  <a:lnTo>
                    <a:pt x="71070" y="105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1"/>
            <p:cNvSpPr/>
            <p:nvPr/>
          </p:nvSpPr>
          <p:spPr>
            <a:xfrm>
              <a:off x="2292663" y="3911803"/>
              <a:ext cx="100494" cy="106557"/>
            </a:xfrm>
            <a:custGeom>
              <a:avLst/>
              <a:gdLst/>
              <a:ahLst/>
              <a:cxnLst/>
              <a:rect l="0" t="0" r="0" b="0"/>
              <a:pathLst>
                <a:path w="100494" h="106557">
                  <a:moveTo>
                    <a:pt x="11196" y="61908"/>
                  </a:moveTo>
                  <a:lnTo>
                    <a:pt x="11196" y="49479"/>
                  </a:lnTo>
                  <a:lnTo>
                    <a:pt x="13181" y="46677"/>
                  </a:lnTo>
                  <a:lnTo>
                    <a:pt x="20677" y="40917"/>
                  </a:lnTo>
                  <a:lnTo>
                    <a:pt x="47796" y="30127"/>
                  </a:lnTo>
                  <a:lnTo>
                    <a:pt x="67130" y="25372"/>
                  </a:lnTo>
                  <a:lnTo>
                    <a:pt x="92694" y="6226"/>
                  </a:lnTo>
                  <a:lnTo>
                    <a:pt x="94302" y="3950"/>
                  </a:lnTo>
                  <a:lnTo>
                    <a:pt x="94381" y="2434"/>
                  </a:lnTo>
                  <a:lnTo>
                    <a:pt x="93442" y="1422"/>
                  </a:lnTo>
                  <a:lnTo>
                    <a:pt x="89753" y="299"/>
                  </a:lnTo>
                  <a:lnTo>
                    <a:pt x="87380" y="0"/>
                  </a:lnTo>
                  <a:lnTo>
                    <a:pt x="51472" y="18906"/>
                  </a:lnTo>
                  <a:lnTo>
                    <a:pt x="32073" y="30890"/>
                  </a:lnTo>
                  <a:lnTo>
                    <a:pt x="1843" y="61976"/>
                  </a:lnTo>
                  <a:lnTo>
                    <a:pt x="0" y="66914"/>
                  </a:lnTo>
                  <a:lnTo>
                    <a:pt x="598" y="77693"/>
                  </a:lnTo>
                  <a:lnTo>
                    <a:pt x="6816" y="89097"/>
                  </a:lnTo>
                  <a:lnTo>
                    <a:pt x="11253" y="94918"/>
                  </a:lnTo>
                  <a:lnTo>
                    <a:pt x="29412" y="101383"/>
                  </a:lnTo>
                  <a:lnTo>
                    <a:pt x="100493" y="106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2"/>
            <p:cNvSpPr/>
            <p:nvPr/>
          </p:nvSpPr>
          <p:spPr>
            <a:xfrm>
              <a:off x="2491383" y="3937992"/>
              <a:ext cx="62509" cy="53579"/>
            </a:xfrm>
            <a:custGeom>
              <a:avLst/>
              <a:gdLst/>
              <a:ahLst/>
              <a:cxnLst/>
              <a:rect l="0" t="0" r="0" b="0"/>
              <a:pathLst>
                <a:path w="62509" h="53579">
                  <a:moveTo>
                    <a:pt x="0" y="0"/>
                  </a:moveTo>
                  <a:lnTo>
                    <a:pt x="4740" y="0"/>
                  </a:lnTo>
                  <a:lnTo>
                    <a:pt x="9713" y="5292"/>
                  </a:lnTo>
                  <a:lnTo>
                    <a:pt x="20990" y="20117"/>
                  </a:lnTo>
                  <a:lnTo>
                    <a:pt x="62508" y="53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3"/>
            <p:cNvSpPr/>
            <p:nvPr/>
          </p:nvSpPr>
          <p:spPr>
            <a:xfrm>
              <a:off x="2464594" y="3946921"/>
              <a:ext cx="187524" cy="241103"/>
            </a:xfrm>
            <a:custGeom>
              <a:avLst/>
              <a:gdLst/>
              <a:ahLst/>
              <a:cxnLst/>
              <a:rect l="0" t="0" r="0" b="0"/>
              <a:pathLst>
                <a:path w="187524" h="241103">
                  <a:moveTo>
                    <a:pt x="187523" y="0"/>
                  </a:moveTo>
                  <a:lnTo>
                    <a:pt x="149616" y="33486"/>
                  </a:lnTo>
                  <a:lnTo>
                    <a:pt x="115653" y="70997"/>
                  </a:lnTo>
                  <a:lnTo>
                    <a:pt x="87410" y="107070"/>
                  </a:lnTo>
                  <a:lnTo>
                    <a:pt x="62722" y="145504"/>
                  </a:lnTo>
                  <a:lnTo>
                    <a:pt x="38738" y="186279"/>
                  </a:lnTo>
                  <a:lnTo>
                    <a:pt x="0" y="241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53"/>
          <p:cNvGrpSpPr/>
          <p:nvPr/>
        </p:nvGrpSpPr>
        <p:grpSpPr>
          <a:xfrm>
            <a:off x="1421065" y="4038142"/>
            <a:ext cx="757780" cy="221320"/>
            <a:chOff x="1421065" y="4038142"/>
            <a:chExt cx="757780" cy="221320"/>
          </a:xfrm>
        </p:grpSpPr>
        <p:sp>
          <p:nvSpPr>
            <p:cNvPr id="16" name="SMARTInkShape-74"/>
            <p:cNvSpPr/>
            <p:nvPr/>
          </p:nvSpPr>
          <p:spPr>
            <a:xfrm>
              <a:off x="1421065" y="4038142"/>
              <a:ext cx="158955" cy="158389"/>
            </a:xfrm>
            <a:custGeom>
              <a:avLst/>
              <a:gdLst/>
              <a:ahLst/>
              <a:cxnLst/>
              <a:rect l="0" t="0" r="0" b="0"/>
              <a:pathLst>
                <a:path w="158955" h="158389">
                  <a:moveTo>
                    <a:pt x="43404" y="69514"/>
                  </a:moveTo>
                  <a:lnTo>
                    <a:pt x="35715" y="69514"/>
                  </a:lnTo>
                  <a:lnTo>
                    <a:pt x="22154" y="81943"/>
                  </a:lnTo>
                  <a:lnTo>
                    <a:pt x="19076" y="87606"/>
                  </a:lnTo>
                  <a:lnTo>
                    <a:pt x="16717" y="93430"/>
                  </a:lnTo>
                  <a:lnTo>
                    <a:pt x="10802" y="102287"/>
                  </a:lnTo>
                  <a:lnTo>
                    <a:pt x="8608" y="111195"/>
                  </a:lnTo>
                  <a:lnTo>
                    <a:pt x="7721" y="142687"/>
                  </a:lnTo>
                  <a:lnTo>
                    <a:pt x="6717" y="145085"/>
                  </a:lnTo>
                  <a:lnTo>
                    <a:pt x="5055" y="146684"/>
                  </a:lnTo>
                  <a:lnTo>
                    <a:pt x="2955" y="147749"/>
                  </a:lnTo>
                  <a:lnTo>
                    <a:pt x="1555" y="149452"/>
                  </a:lnTo>
                  <a:lnTo>
                    <a:pt x="0" y="153990"/>
                  </a:lnTo>
                  <a:lnTo>
                    <a:pt x="577" y="155597"/>
                  </a:lnTo>
                  <a:lnTo>
                    <a:pt x="1954" y="156668"/>
                  </a:lnTo>
                  <a:lnTo>
                    <a:pt x="6553" y="158388"/>
                  </a:lnTo>
                  <a:lnTo>
                    <a:pt x="6930" y="157536"/>
                  </a:lnTo>
                  <a:lnTo>
                    <a:pt x="7682" y="115619"/>
                  </a:lnTo>
                  <a:lnTo>
                    <a:pt x="8677" y="99163"/>
                  </a:lnTo>
                  <a:lnTo>
                    <a:pt x="22506" y="57692"/>
                  </a:lnTo>
                  <a:lnTo>
                    <a:pt x="25636" y="46609"/>
                  </a:lnTo>
                  <a:lnTo>
                    <a:pt x="29885" y="40151"/>
                  </a:lnTo>
                  <a:lnTo>
                    <a:pt x="66995" y="10982"/>
                  </a:lnTo>
                  <a:lnTo>
                    <a:pt x="97753" y="171"/>
                  </a:lnTo>
                  <a:lnTo>
                    <a:pt x="109231" y="0"/>
                  </a:lnTo>
                  <a:lnTo>
                    <a:pt x="137508" y="7253"/>
                  </a:lnTo>
                  <a:lnTo>
                    <a:pt x="144098" y="11415"/>
                  </a:lnTo>
                  <a:lnTo>
                    <a:pt x="153386" y="24077"/>
                  </a:lnTo>
                  <a:lnTo>
                    <a:pt x="158954" y="48319"/>
                  </a:lnTo>
                  <a:lnTo>
                    <a:pt x="156606" y="52818"/>
                  </a:lnTo>
                  <a:lnTo>
                    <a:pt x="147014" y="63791"/>
                  </a:lnTo>
                  <a:lnTo>
                    <a:pt x="141377" y="66971"/>
                  </a:lnTo>
                  <a:lnTo>
                    <a:pt x="129674" y="69012"/>
                  </a:lnTo>
                  <a:lnTo>
                    <a:pt x="107120" y="69470"/>
                  </a:lnTo>
                  <a:lnTo>
                    <a:pt x="98842" y="66849"/>
                  </a:lnTo>
                  <a:lnTo>
                    <a:pt x="91855" y="63369"/>
                  </a:lnTo>
                  <a:lnTo>
                    <a:pt x="71514" y="56210"/>
                  </a:lnTo>
                  <a:lnTo>
                    <a:pt x="52968" y="43211"/>
                  </a:lnTo>
                  <a:lnTo>
                    <a:pt x="52459" y="49950"/>
                  </a:lnTo>
                  <a:lnTo>
                    <a:pt x="52389" y="55197"/>
                  </a:lnTo>
                  <a:lnTo>
                    <a:pt x="57090" y="68469"/>
                  </a:lnTo>
                  <a:lnTo>
                    <a:pt x="86336" y="108322"/>
                  </a:lnTo>
                  <a:lnTo>
                    <a:pt x="119980" y="133250"/>
                  </a:lnTo>
                  <a:lnTo>
                    <a:pt x="139272" y="140275"/>
                  </a:lnTo>
                  <a:lnTo>
                    <a:pt x="150560" y="140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5"/>
            <p:cNvSpPr/>
            <p:nvPr/>
          </p:nvSpPr>
          <p:spPr>
            <a:xfrm>
              <a:off x="1636402" y="4127233"/>
              <a:ext cx="176325" cy="87580"/>
            </a:xfrm>
            <a:custGeom>
              <a:avLst/>
              <a:gdLst/>
              <a:ahLst/>
              <a:cxnLst/>
              <a:rect l="0" t="0" r="0" b="0"/>
              <a:pathLst>
                <a:path w="176325" h="87580">
                  <a:moveTo>
                    <a:pt x="78098" y="25071"/>
                  </a:moveTo>
                  <a:lnTo>
                    <a:pt x="78098" y="20331"/>
                  </a:lnTo>
                  <a:lnTo>
                    <a:pt x="75452" y="15358"/>
                  </a:lnTo>
                  <a:lnTo>
                    <a:pt x="71961" y="9840"/>
                  </a:lnTo>
                  <a:lnTo>
                    <a:pt x="70409" y="4081"/>
                  </a:lnTo>
                  <a:lnTo>
                    <a:pt x="69003" y="2148"/>
                  </a:lnTo>
                  <a:lnTo>
                    <a:pt x="67074" y="859"/>
                  </a:lnTo>
                  <a:lnTo>
                    <a:pt x="64796" y="0"/>
                  </a:lnTo>
                  <a:lnTo>
                    <a:pt x="56972" y="1692"/>
                  </a:lnTo>
                  <a:lnTo>
                    <a:pt x="13478" y="22228"/>
                  </a:lnTo>
                  <a:lnTo>
                    <a:pt x="5391" y="28107"/>
                  </a:lnTo>
                  <a:lnTo>
                    <a:pt x="1135" y="34028"/>
                  </a:lnTo>
                  <a:lnTo>
                    <a:pt x="0" y="36996"/>
                  </a:lnTo>
                  <a:lnTo>
                    <a:pt x="236" y="38974"/>
                  </a:lnTo>
                  <a:lnTo>
                    <a:pt x="1385" y="40293"/>
                  </a:lnTo>
                  <a:lnTo>
                    <a:pt x="3144" y="41173"/>
                  </a:lnTo>
                  <a:lnTo>
                    <a:pt x="5308" y="40766"/>
                  </a:lnTo>
                  <a:lnTo>
                    <a:pt x="15911" y="35631"/>
                  </a:lnTo>
                  <a:lnTo>
                    <a:pt x="27261" y="31838"/>
                  </a:lnTo>
                  <a:lnTo>
                    <a:pt x="38636" y="28079"/>
                  </a:lnTo>
                  <a:lnTo>
                    <a:pt x="59791" y="24971"/>
                  </a:lnTo>
                  <a:lnTo>
                    <a:pt x="73225" y="18207"/>
                  </a:lnTo>
                  <a:lnTo>
                    <a:pt x="83489" y="10910"/>
                  </a:lnTo>
                  <a:lnTo>
                    <a:pt x="95796" y="7255"/>
                  </a:lnTo>
                  <a:lnTo>
                    <a:pt x="91169" y="11965"/>
                  </a:lnTo>
                  <a:lnTo>
                    <a:pt x="88868" y="19577"/>
                  </a:lnTo>
                  <a:lnTo>
                    <a:pt x="87136" y="50326"/>
                  </a:lnTo>
                  <a:lnTo>
                    <a:pt x="90076" y="55798"/>
                  </a:lnTo>
                  <a:lnTo>
                    <a:pt x="101281" y="67171"/>
                  </a:lnTo>
                  <a:lnTo>
                    <a:pt x="113537" y="73548"/>
                  </a:lnTo>
                  <a:lnTo>
                    <a:pt x="176324" y="87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6"/>
            <p:cNvSpPr/>
            <p:nvPr/>
          </p:nvSpPr>
          <p:spPr>
            <a:xfrm>
              <a:off x="1937742" y="4107656"/>
              <a:ext cx="53579" cy="125016"/>
            </a:xfrm>
            <a:custGeom>
              <a:avLst/>
              <a:gdLst/>
              <a:ahLst/>
              <a:cxnLst/>
              <a:rect l="0" t="0" r="0" b="0"/>
              <a:pathLst>
                <a:path w="53579" h="125016">
                  <a:moveTo>
                    <a:pt x="53578" y="0"/>
                  </a:moveTo>
                  <a:lnTo>
                    <a:pt x="45890" y="0"/>
                  </a:lnTo>
                  <a:lnTo>
                    <a:pt x="40276" y="4740"/>
                  </a:lnTo>
                  <a:lnTo>
                    <a:pt x="23353" y="29489"/>
                  </a:lnTo>
                  <a:lnTo>
                    <a:pt x="9335" y="68331"/>
                  </a:lnTo>
                  <a:lnTo>
                    <a:pt x="0" y="125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7"/>
            <p:cNvSpPr/>
            <p:nvPr/>
          </p:nvSpPr>
          <p:spPr>
            <a:xfrm>
              <a:off x="1896879" y="4162476"/>
              <a:ext cx="156950" cy="7689"/>
            </a:xfrm>
            <a:custGeom>
              <a:avLst/>
              <a:gdLst/>
              <a:ahLst/>
              <a:cxnLst/>
              <a:rect l="0" t="0" r="0" b="0"/>
              <a:pathLst>
                <a:path w="156950" h="7689">
                  <a:moveTo>
                    <a:pt x="5144" y="7688"/>
                  </a:moveTo>
                  <a:lnTo>
                    <a:pt x="404" y="7688"/>
                  </a:lnTo>
                  <a:lnTo>
                    <a:pt x="0" y="6695"/>
                  </a:lnTo>
                  <a:lnTo>
                    <a:pt x="2196" y="2947"/>
                  </a:lnTo>
                  <a:lnTo>
                    <a:pt x="9126" y="621"/>
                  </a:lnTo>
                  <a:lnTo>
                    <a:pt x="13752" y="0"/>
                  </a:lnTo>
                  <a:lnTo>
                    <a:pt x="54738" y="6556"/>
                  </a:lnTo>
                  <a:lnTo>
                    <a:pt x="92625" y="7464"/>
                  </a:lnTo>
                  <a:lnTo>
                    <a:pt x="156949" y="7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8"/>
            <p:cNvSpPr/>
            <p:nvPr/>
          </p:nvSpPr>
          <p:spPr>
            <a:xfrm>
              <a:off x="2071687" y="4179526"/>
              <a:ext cx="107158" cy="79936"/>
            </a:xfrm>
            <a:custGeom>
              <a:avLst/>
              <a:gdLst/>
              <a:ahLst/>
              <a:cxnLst/>
              <a:rect l="0" t="0" r="0" b="0"/>
              <a:pathLst>
                <a:path w="107158" h="79936">
                  <a:moveTo>
                    <a:pt x="107157" y="26356"/>
                  </a:moveTo>
                  <a:lnTo>
                    <a:pt x="107157" y="16876"/>
                  </a:lnTo>
                  <a:lnTo>
                    <a:pt x="106164" y="14083"/>
                  </a:lnTo>
                  <a:lnTo>
                    <a:pt x="104511" y="12221"/>
                  </a:lnTo>
                  <a:lnTo>
                    <a:pt x="90933" y="2851"/>
                  </a:lnTo>
                  <a:lnTo>
                    <a:pt x="69657" y="0"/>
                  </a:lnTo>
                  <a:lnTo>
                    <a:pt x="49662" y="6782"/>
                  </a:lnTo>
                  <a:lnTo>
                    <a:pt x="26604" y="15030"/>
                  </a:lnTo>
                  <a:lnTo>
                    <a:pt x="20713" y="15829"/>
                  </a:lnTo>
                  <a:lnTo>
                    <a:pt x="16785" y="17353"/>
                  </a:lnTo>
                  <a:lnTo>
                    <a:pt x="14167" y="19362"/>
                  </a:lnTo>
                  <a:lnTo>
                    <a:pt x="9964" y="24975"/>
                  </a:lnTo>
                  <a:lnTo>
                    <a:pt x="12036" y="28388"/>
                  </a:lnTo>
                  <a:lnTo>
                    <a:pt x="13977" y="30688"/>
                  </a:lnTo>
                  <a:lnTo>
                    <a:pt x="16134" y="35888"/>
                  </a:lnTo>
                  <a:lnTo>
                    <a:pt x="16709" y="38664"/>
                  </a:lnTo>
                  <a:lnTo>
                    <a:pt x="26672" y="52994"/>
                  </a:lnTo>
                  <a:lnTo>
                    <a:pt x="26754" y="57841"/>
                  </a:lnTo>
                  <a:lnTo>
                    <a:pt x="24128" y="62839"/>
                  </a:lnTo>
                  <a:lnTo>
                    <a:pt x="13486" y="75268"/>
                  </a:lnTo>
                  <a:lnTo>
                    <a:pt x="0" y="79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79"/>
          <p:cNvSpPr/>
          <p:nvPr/>
        </p:nvSpPr>
        <p:spPr>
          <a:xfrm>
            <a:off x="1459376" y="4268423"/>
            <a:ext cx="14023" cy="160703"/>
          </a:xfrm>
          <a:custGeom>
            <a:avLst/>
            <a:gdLst/>
            <a:ahLst/>
            <a:cxnLst/>
            <a:rect l="0" t="0" r="0" b="0"/>
            <a:pathLst>
              <a:path w="14023" h="160703">
                <a:moveTo>
                  <a:pt x="14022" y="8897"/>
                </a:moveTo>
                <a:lnTo>
                  <a:pt x="14022" y="335"/>
                </a:lnTo>
                <a:lnTo>
                  <a:pt x="6334" y="0"/>
                </a:lnTo>
                <a:lnTo>
                  <a:pt x="5461" y="9458"/>
                </a:lnTo>
                <a:lnTo>
                  <a:pt x="10310" y="30431"/>
                </a:lnTo>
                <a:lnTo>
                  <a:pt x="5354" y="74437"/>
                </a:lnTo>
                <a:lnTo>
                  <a:pt x="0" y="100594"/>
                </a:lnTo>
                <a:lnTo>
                  <a:pt x="4979" y="142600"/>
                </a:lnTo>
                <a:lnTo>
                  <a:pt x="5093" y="1607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SMARTInkShape-Group55"/>
          <p:cNvGrpSpPr/>
          <p:nvPr/>
        </p:nvGrpSpPr>
        <p:grpSpPr>
          <a:xfrm>
            <a:off x="1447850" y="4241635"/>
            <a:ext cx="766713" cy="598256"/>
            <a:chOff x="1447850" y="4241635"/>
            <a:chExt cx="766713" cy="598256"/>
          </a:xfrm>
        </p:grpSpPr>
        <p:sp>
          <p:nvSpPr>
            <p:cNvPr id="23" name="SMARTInkShape-80"/>
            <p:cNvSpPr/>
            <p:nvPr/>
          </p:nvSpPr>
          <p:spPr>
            <a:xfrm>
              <a:off x="1447850" y="4241635"/>
              <a:ext cx="283984" cy="196420"/>
            </a:xfrm>
            <a:custGeom>
              <a:avLst/>
              <a:gdLst/>
              <a:ahLst/>
              <a:cxnLst/>
              <a:rect l="0" t="0" r="0" b="0"/>
              <a:pathLst>
                <a:path w="283984" h="196420">
                  <a:moveTo>
                    <a:pt x="7689" y="17826"/>
                  </a:moveTo>
                  <a:lnTo>
                    <a:pt x="0" y="17826"/>
                  </a:lnTo>
                  <a:lnTo>
                    <a:pt x="37833" y="17826"/>
                  </a:lnTo>
                  <a:lnTo>
                    <a:pt x="39692" y="16833"/>
                  </a:lnTo>
                  <a:lnTo>
                    <a:pt x="40930" y="15180"/>
                  </a:lnTo>
                  <a:lnTo>
                    <a:pt x="41756" y="13085"/>
                  </a:lnTo>
                  <a:lnTo>
                    <a:pt x="44291" y="11689"/>
                  </a:lnTo>
                  <a:lnTo>
                    <a:pt x="66644" y="8149"/>
                  </a:lnTo>
                  <a:lnTo>
                    <a:pt x="72918" y="4264"/>
                  </a:lnTo>
                  <a:lnTo>
                    <a:pt x="98295" y="815"/>
                  </a:lnTo>
                  <a:lnTo>
                    <a:pt x="142782" y="0"/>
                  </a:lnTo>
                  <a:lnTo>
                    <a:pt x="171612" y="2617"/>
                  </a:lnTo>
                  <a:lnTo>
                    <a:pt x="204378" y="9061"/>
                  </a:lnTo>
                  <a:lnTo>
                    <a:pt x="207276" y="10991"/>
                  </a:lnTo>
                  <a:lnTo>
                    <a:pt x="212480" y="15780"/>
                  </a:lnTo>
                  <a:lnTo>
                    <a:pt x="242316" y="33783"/>
                  </a:lnTo>
                  <a:lnTo>
                    <a:pt x="269490" y="69827"/>
                  </a:lnTo>
                  <a:lnTo>
                    <a:pt x="282734" y="94788"/>
                  </a:lnTo>
                  <a:lnTo>
                    <a:pt x="283983" y="106665"/>
                  </a:lnTo>
                  <a:lnTo>
                    <a:pt x="281630" y="114526"/>
                  </a:lnTo>
                  <a:lnTo>
                    <a:pt x="262067" y="146758"/>
                  </a:lnTo>
                  <a:lnTo>
                    <a:pt x="247433" y="159215"/>
                  </a:lnTo>
                  <a:lnTo>
                    <a:pt x="233175" y="166544"/>
                  </a:lnTo>
                  <a:lnTo>
                    <a:pt x="193057" y="181879"/>
                  </a:lnTo>
                  <a:lnTo>
                    <a:pt x="162640" y="189396"/>
                  </a:lnTo>
                  <a:lnTo>
                    <a:pt x="158615" y="191738"/>
                  </a:lnTo>
                  <a:lnTo>
                    <a:pt x="125129" y="195803"/>
                  </a:lnTo>
                  <a:lnTo>
                    <a:pt x="81347" y="196395"/>
                  </a:lnTo>
                  <a:lnTo>
                    <a:pt x="37515" y="196418"/>
                  </a:lnTo>
                  <a:lnTo>
                    <a:pt x="16619" y="196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1"/>
            <p:cNvSpPr/>
            <p:nvPr/>
          </p:nvSpPr>
          <p:spPr>
            <a:xfrm>
              <a:off x="1768089" y="4375546"/>
              <a:ext cx="148510" cy="124639"/>
            </a:xfrm>
            <a:custGeom>
              <a:avLst/>
              <a:gdLst/>
              <a:ahLst/>
              <a:cxnLst/>
              <a:rect l="0" t="0" r="0" b="0"/>
              <a:pathLst>
                <a:path w="148510" h="124639">
                  <a:moveTo>
                    <a:pt x="80356" y="62508"/>
                  </a:moveTo>
                  <a:lnTo>
                    <a:pt x="85501" y="62508"/>
                  </a:lnTo>
                  <a:lnTo>
                    <a:pt x="81230" y="62508"/>
                  </a:lnTo>
                  <a:lnTo>
                    <a:pt x="89184" y="62508"/>
                  </a:lnTo>
                  <a:lnTo>
                    <a:pt x="89286" y="48848"/>
                  </a:lnTo>
                  <a:lnTo>
                    <a:pt x="88294" y="47448"/>
                  </a:lnTo>
                  <a:lnTo>
                    <a:pt x="86640" y="46515"/>
                  </a:lnTo>
                  <a:lnTo>
                    <a:pt x="73036" y="44758"/>
                  </a:lnTo>
                  <a:lnTo>
                    <a:pt x="41542" y="44649"/>
                  </a:lnTo>
                  <a:lnTo>
                    <a:pt x="39597" y="45642"/>
                  </a:lnTo>
                  <a:lnTo>
                    <a:pt x="38301" y="47294"/>
                  </a:lnTo>
                  <a:lnTo>
                    <a:pt x="37436" y="49390"/>
                  </a:lnTo>
                  <a:lnTo>
                    <a:pt x="35868" y="50786"/>
                  </a:lnTo>
                  <a:lnTo>
                    <a:pt x="31479" y="52337"/>
                  </a:lnTo>
                  <a:lnTo>
                    <a:pt x="20578" y="54325"/>
                  </a:lnTo>
                  <a:lnTo>
                    <a:pt x="14762" y="58210"/>
                  </a:lnTo>
                  <a:lnTo>
                    <a:pt x="11516" y="63244"/>
                  </a:lnTo>
                  <a:lnTo>
                    <a:pt x="10650" y="65975"/>
                  </a:lnTo>
                  <a:lnTo>
                    <a:pt x="9081" y="67796"/>
                  </a:lnTo>
                  <a:lnTo>
                    <a:pt x="4691" y="69819"/>
                  </a:lnTo>
                  <a:lnTo>
                    <a:pt x="3124" y="71351"/>
                  </a:lnTo>
                  <a:lnTo>
                    <a:pt x="1382" y="75699"/>
                  </a:lnTo>
                  <a:lnTo>
                    <a:pt x="0" y="101582"/>
                  </a:lnTo>
                  <a:lnTo>
                    <a:pt x="988" y="103440"/>
                  </a:lnTo>
                  <a:lnTo>
                    <a:pt x="2640" y="104679"/>
                  </a:lnTo>
                  <a:lnTo>
                    <a:pt x="7120" y="107047"/>
                  </a:lnTo>
                  <a:lnTo>
                    <a:pt x="15221" y="112967"/>
                  </a:lnTo>
                  <a:lnTo>
                    <a:pt x="23905" y="115162"/>
                  </a:lnTo>
                  <a:lnTo>
                    <a:pt x="29800" y="115676"/>
                  </a:lnTo>
                  <a:lnTo>
                    <a:pt x="35728" y="118550"/>
                  </a:lnTo>
                  <a:lnTo>
                    <a:pt x="41670" y="122142"/>
                  </a:lnTo>
                  <a:lnTo>
                    <a:pt x="53569" y="124448"/>
                  </a:lnTo>
                  <a:lnTo>
                    <a:pt x="56545" y="124638"/>
                  </a:lnTo>
                  <a:lnTo>
                    <a:pt x="101083" y="116193"/>
                  </a:lnTo>
                  <a:lnTo>
                    <a:pt x="110090" y="116118"/>
                  </a:lnTo>
                  <a:lnTo>
                    <a:pt x="116061" y="113454"/>
                  </a:lnTo>
                  <a:lnTo>
                    <a:pt x="122022" y="109956"/>
                  </a:lnTo>
                  <a:lnTo>
                    <a:pt x="127978" y="108401"/>
                  </a:lnTo>
                  <a:lnTo>
                    <a:pt x="129964" y="106994"/>
                  </a:lnTo>
                  <a:lnTo>
                    <a:pt x="131287" y="105064"/>
                  </a:lnTo>
                  <a:lnTo>
                    <a:pt x="132170" y="102785"/>
                  </a:lnTo>
                  <a:lnTo>
                    <a:pt x="133750" y="101266"/>
                  </a:lnTo>
                  <a:lnTo>
                    <a:pt x="138152" y="99578"/>
                  </a:lnTo>
                  <a:lnTo>
                    <a:pt x="146208" y="98627"/>
                  </a:lnTo>
                  <a:lnTo>
                    <a:pt x="147078" y="97502"/>
                  </a:lnTo>
                  <a:lnTo>
                    <a:pt x="146665" y="95759"/>
                  </a:lnTo>
                  <a:lnTo>
                    <a:pt x="145398" y="93606"/>
                  </a:lnTo>
                  <a:lnTo>
                    <a:pt x="145546" y="91177"/>
                  </a:lnTo>
                  <a:lnTo>
                    <a:pt x="148355" y="85834"/>
                  </a:lnTo>
                  <a:lnTo>
                    <a:pt x="148509" y="83019"/>
                  </a:lnTo>
                  <a:lnTo>
                    <a:pt x="143490" y="65456"/>
                  </a:lnTo>
                  <a:lnTo>
                    <a:pt x="142946" y="55339"/>
                  </a:lnTo>
                  <a:lnTo>
                    <a:pt x="118149" y="26224"/>
                  </a:lnTo>
                  <a:lnTo>
                    <a:pt x="117458" y="23435"/>
                  </a:lnTo>
                  <a:lnTo>
                    <a:pt x="116005" y="21577"/>
                  </a:lnTo>
                  <a:lnTo>
                    <a:pt x="892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2"/>
            <p:cNvSpPr/>
            <p:nvPr/>
          </p:nvSpPr>
          <p:spPr>
            <a:xfrm>
              <a:off x="1947207" y="4394805"/>
              <a:ext cx="267356" cy="159323"/>
            </a:xfrm>
            <a:custGeom>
              <a:avLst/>
              <a:gdLst/>
              <a:ahLst/>
              <a:cxnLst/>
              <a:rect l="0" t="0" r="0" b="0"/>
              <a:pathLst>
                <a:path w="267356" h="159323">
                  <a:moveTo>
                    <a:pt x="106621" y="7531"/>
                  </a:moveTo>
                  <a:lnTo>
                    <a:pt x="115183" y="7531"/>
                  </a:lnTo>
                  <a:lnTo>
                    <a:pt x="140696" y="28268"/>
                  </a:lnTo>
                  <a:lnTo>
                    <a:pt x="147562" y="36591"/>
                  </a:lnTo>
                  <a:lnTo>
                    <a:pt x="157006" y="43261"/>
                  </a:lnTo>
                  <a:lnTo>
                    <a:pt x="163080" y="51853"/>
                  </a:lnTo>
                  <a:lnTo>
                    <a:pt x="167336" y="67848"/>
                  </a:lnTo>
                  <a:lnTo>
                    <a:pt x="165686" y="79318"/>
                  </a:lnTo>
                  <a:lnTo>
                    <a:pt x="159930" y="100659"/>
                  </a:lnTo>
                  <a:lnTo>
                    <a:pt x="158035" y="102358"/>
                  </a:lnTo>
                  <a:lnTo>
                    <a:pt x="143125" y="109827"/>
                  </a:lnTo>
                  <a:lnTo>
                    <a:pt x="138895" y="110455"/>
                  </a:lnTo>
                  <a:lnTo>
                    <a:pt x="121834" y="106572"/>
                  </a:lnTo>
                  <a:lnTo>
                    <a:pt x="115698" y="103474"/>
                  </a:lnTo>
                  <a:lnTo>
                    <a:pt x="94723" y="84788"/>
                  </a:lnTo>
                  <a:lnTo>
                    <a:pt x="91411" y="76263"/>
                  </a:lnTo>
                  <a:lnTo>
                    <a:pt x="88807" y="32693"/>
                  </a:lnTo>
                  <a:lnTo>
                    <a:pt x="91428" y="25990"/>
                  </a:lnTo>
                  <a:lnTo>
                    <a:pt x="101195" y="13602"/>
                  </a:lnTo>
                  <a:lnTo>
                    <a:pt x="106855" y="10229"/>
                  </a:lnTo>
                  <a:lnTo>
                    <a:pt x="135159" y="0"/>
                  </a:lnTo>
                  <a:lnTo>
                    <a:pt x="138545" y="526"/>
                  </a:lnTo>
                  <a:lnTo>
                    <a:pt x="151014" y="6785"/>
                  </a:lnTo>
                  <a:lnTo>
                    <a:pt x="155455" y="7199"/>
                  </a:lnTo>
                  <a:lnTo>
                    <a:pt x="157036" y="8302"/>
                  </a:lnTo>
                  <a:lnTo>
                    <a:pt x="158091" y="10029"/>
                  </a:lnTo>
                  <a:lnTo>
                    <a:pt x="159574" y="17201"/>
                  </a:lnTo>
                  <a:lnTo>
                    <a:pt x="159783" y="19931"/>
                  </a:lnTo>
                  <a:lnTo>
                    <a:pt x="162660" y="25609"/>
                  </a:lnTo>
                  <a:lnTo>
                    <a:pt x="166254" y="31441"/>
                  </a:lnTo>
                  <a:lnTo>
                    <a:pt x="167851" y="37340"/>
                  </a:lnTo>
                  <a:lnTo>
                    <a:pt x="167285" y="40301"/>
                  </a:lnTo>
                  <a:lnTo>
                    <a:pt x="152845" y="67035"/>
                  </a:lnTo>
                  <a:lnTo>
                    <a:pt x="151736" y="78629"/>
                  </a:lnTo>
                  <a:lnTo>
                    <a:pt x="146185" y="89070"/>
                  </a:lnTo>
                  <a:lnTo>
                    <a:pt x="138096" y="98341"/>
                  </a:lnTo>
                  <a:lnTo>
                    <a:pt x="127963" y="105544"/>
                  </a:lnTo>
                  <a:lnTo>
                    <a:pt x="117685" y="118372"/>
                  </a:lnTo>
                  <a:lnTo>
                    <a:pt x="74955" y="147370"/>
                  </a:lnTo>
                  <a:lnTo>
                    <a:pt x="68404" y="153356"/>
                  </a:lnTo>
                  <a:lnTo>
                    <a:pt x="59539" y="156678"/>
                  </a:lnTo>
                  <a:lnTo>
                    <a:pt x="18045" y="159267"/>
                  </a:lnTo>
                  <a:lnTo>
                    <a:pt x="5560" y="159322"/>
                  </a:lnTo>
                  <a:lnTo>
                    <a:pt x="3528" y="158334"/>
                  </a:lnTo>
                  <a:lnTo>
                    <a:pt x="2174" y="156683"/>
                  </a:lnTo>
                  <a:lnTo>
                    <a:pt x="0" y="151646"/>
                  </a:lnTo>
                  <a:lnTo>
                    <a:pt x="4364" y="146033"/>
                  </a:lnTo>
                  <a:lnTo>
                    <a:pt x="20470" y="129448"/>
                  </a:lnTo>
                  <a:lnTo>
                    <a:pt x="28975" y="126208"/>
                  </a:lnTo>
                  <a:lnTo>
                    <a:pt x="72993" y="115615"/>
                  </a:lnTo>
                  <a:lnTo>
                    <a:pt x="81092" y="115100"/>
                  </a:lnTo>
                  <a:lnTo>
                    <a:pt x="117687" y="122412"/>
                  </a:lnTo>
                  <a:lnTo>
                    <a:pt x="159836" y="123511"/>
                  </a:lnTo>
                  <a:lnTo>
                    <a:pt x="197046" y="123603"/>
                  </a:lnTo>
                  <a:lnTo>
                    <a:pt x="232593" y="122623"/>
                  </a:lnTo>
                  <a:lnTo>
                    <a:pt x="267355" y="105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83"/>
            <p:cNvSpPr/>
            <p:nvPr/>
          </p:nvSpPr>
          <p:spPr>
            <a:xfrm>
              <a:off x="1580564" y="4545211"/>
              <a:ext cx="17851" cy="214313"/>
            </a:xfrm>
            <a:custGeom>
              <a:avLst/>
              <a:gdLst/>
              <a:ahLst/>
              <a:cxnLst/>
              <a:rect l="0" t="0" r="0" b="0"/>
              <a:pathLst>
                <a:path w="17851" h="214313">
                  <a:moveTo>
                    <a:pt x="8920" y="0"/>
                  </a:moveTo>
                  <a:lnTo>
                    <a:pt x="1232" y="7688"/>
                  </a:lnTo>
                  <a:lnTo>
                    <a:pt x="818" y="7110"/>
                  </a:lnTo>
                  <a:lnTo>
                    <a:pt x="0" y="99"/>
                  </a:lnTo>
                  <a:lnTo>
                    <a:pt x="8919" y="0"/>
                  </a:lnTo>
                  <a:lnTo>
                    <a:pt x="1232" y="0"/>
                  </a:lnTo>
                  <a:lnTo>
                    <a:pt x="8891" y="0"/>
                  </a:lnTo>
                  <a:lnTo>
                    <a:pt x="8920" y="37576"/>
                  </a:lnTo>
                  <a:lnTo>
                    <a:pt x="6274" y="44151"/>
                  </a:lnTo>
                  <a:lnTo>
                    <a:pt x="4180" y="47293"/>
                  </a:lnTo>
                  <a:lnTo>
                    <a:pt x="3776" y="50380"/>
                  </a:lnTo>
                  <a:lnTo>
                    <a:pt x="8805" y="91388"/>
                  </a:lnTo>
                  <a:lnTo>
                    <a:pt x="8917" y="134551"/>
                  </a:lnTo>
                  <a:lnTo>
                    <a:pt x="8920" y="153137"/>
                  </a:lnTo>
                  <a:lnTo>
                    <a:pt x="11566" y="160004"/>
                  </a:lnTo>
                  <a:lnTo>
                    <a:pt x="13661" y="163224"/>
                  </a:lnTo>
                  <a:lnTo>
                    <a:pt x="14065" y="166362"/>
                  </a:lnTo>
                  <a:lnTo>
                    <a:pt x="11868" y="172496"/>
                  </a:lnTo>
                  <a:lnTo>
                    <a:pt x="11878" y="175521"/>
                  </a:lnTo>
                  <a:lnTo>
                    <a:pt x="17195" y="193468"/>
                  </a:lnTo>
                  <a:lnTo>
                    <a:pt x="17850" y="214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84"/>
            <p:cNvSpPr/>
            <p:nvPr/>
          </p:nvSpPr>
          <p:spPr>
            <a:xfrm>
              <a:off x="1607344" y="4545211"/>
              <a:ext cx="125003" cy="103266"/>
            </a:xfrm>
            <a:custGeom>
              <a:avLst/>
              <a:gdLst/>
              <a:ahLst/>
              <a:cxnLst/>
              <a:rect l="0" t="0" r="0" b="0"/>
              <a:pathLst>
                <a:path w="125003" h="103266">
                  <a:moveTo>
                    <a:pt x="0" y="8929"/>
                  </a:moveTo>
                  <a:lnTo>
                    <a:pt x="0" y="32"/>
                  </a:lnTo>
                  <a:lnTo>
                    <a:pt x="39319" y="0"/>
                  </a:lnTo>
                  <a:lnTo>
                    <a:pt x="68332" y="992"/>
                  </a:lnTo>
                  <a:lnTo>
                    <a:pt x="83195" y="7128"/>
                  </a:lnTo>
                  <a:lnTo>
                    <a:pt x="90884" y="12429"/>
                  </a:lnTo>
                  <a:lnTo>
                    <a:pt x="119026" y="47271"/>
                  </a:lnTo>
                  <a:lnTo>
                    <a:pt x="122353" y="56066"/>
                  </a:lnTo>
                  <a:lnTo>
                    <a:pt x="125002" y="96429"/>
                  </a:lnTo>
                  <a:lnTo>
                    <a:pt x="124014" y="97028"/>
                  </a:lnTo>
                  <a:lnTo>
                    <a:pt x="120271" y="97694"/>
                  </a:lnTo>
                  <a:lnTo>
                    <a:pt x="118876" y="98863"/>
                  </a:lnTo>
                  <a:lnTo>
                    <a:pt x="117326" y="102809"/>
                  </a:lnTo>
                  <a:lnTo>
                    <a:pt x="114928" y="103265"/>
                  </a:lnTo>
                  <a:lnTo>
                    <a:pt x="72098" y="98339"/>
                  </a:lnTo>
                  <a:lnTo>
                    <a:pt x="68901" y="98301"/>
                  </a:lnTo>
                  <a:lnTo>
                    <a:pt x="29026" y="89543"/>
                  </a:lnTo>
                  <a:lnTo>
                    <a:pt x="7227" y="89329"/>
                  </a:lnTo>
                  <a:lnTo>
                    <a:pt x="4818" y="88326"/>
                  </a:lnTo>
                  <a:lnTo>
                    <a:pt x="3212" y="86666"/>
                  </a:lnTo>
                  <a:lnTo>
                    <a:pt x="0" y="80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85"/>
            <p:cNvSpPr/>
            <p:nvPr/>
          </p:nvSpPr>
          <p:spPr>
            <a:xfrm>
              <a:off x="1803806" y="4661296"/>
              <a:ext cx="22994" cy="125017"/>
            </a:xfrm>
            <a:custGeom>
              <a:avLst/>
              <a:gdLst/>
              <a:ahLst/>
              <a:cxnLst/>
              <a:rect l="0" t="0" r="0" b="0"/>
              <a:pathLst>
                <a:path w="22994" h="125017">
                  <a:moveTo>
                    <a:pt x="8920" y="0"/>
                  </a:moveTo>
                  <a:lnTo>
                    <a:pt x="100" y="0"/>
                  </a:lnTo>
                  <a:lnTo>
                    <a:pt x="0" y="12430"/>
                  </a:lnTo>
                  <a:lnTo>
                    <a:pt x="5137" y="31045"/>
                  </a:lnTo>
                  <a:lnTo>
                    <a:pt x="864" y="59700"/>
                  </a:lnTo>
                  <a:lnTo>
                    <a:pt x="3025" y="68868"/>
                  </a:lnTo>
                  <a:lnTo>
                    <a:pt x="6300" y="77241"/>
                  </a:lnTo>
                  <a:lnTo>
                    <a:pt x="9136" y="92119"/>
                  </a:lnTo>
                  <a:lnTo>
                    <a:pt x="16954" y="106698"/>
                  </a:lnTo>
                  <a:lnTo>
                    <a:pt x="17840" y="115961"/>
                  </a:lnTo>
                  <a:lnTo>
                    <a:pt x="22588" y="116050"/>
                  </a:lnTo>
                  <a:lnTo>
                    <a:pt x="22993" y="117054"/>
                  </a:lnTo>
                  <a:lnTo>
                    <a:pt x="17850" y="125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6"/>
            <p:cNvSpPr/>
            <p:nvPr/>
          </p:nvSpPr>
          <p:spPr>
            <a:xfrm>
              <a:off x="1840757" y="4598799"/>
              <a:ext cx="7689" cy="8920"/>
            </a:xfrm>
            <a:custGeom>
              <a:avLst/>
              <a:gdLst/>
              <a:ahLst/>
              <a:cxnLst/>
              <a:rect l="0" t="0" r="0" b="0"/>
              <a:pathLst>
                <a:path w="7689" h="8920">
                  <a:moveTo>
                    <a:pt x="7688" y="8919"/>
                  </a:moveTo>
                  <a:lnTo>
                    <a:pt x="7688" y="4179"/>
                  </a:lnTo>
                  <a:lnTo>
                    <a:pt x="6696" y="2783"/>
                  </a:lnTo>
                  <a:lnTo>
                    <a:pt x="5042" y="1852"/>
                  </a:lnTo>
                  <a:lnTo>
                    <a:pt x="0" y="358"/>
                  </a:lnTo>
                  <a:lnTo>
                    <a:pt x="7352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7"/>
            <p:cNvSpPr/>
            <p:nvPr/>
          </p:nvSpPr>
          <p:spPr>
            <a:xfrm>
              <a:off x="1875235" y="4688087"/>
              <a:ext cx="205383" cy="147742"/>
            </a:xfrm>
            <a:custGeom>
              <a:avLst/>
              <a:gdLst/>
              <a:ahLst/>
              <a:cxnLst/>
              <a:rect l="0" t="0" r="0" b="0"/>
              <a:pathLst>
                <a:path w="205383" h="147742">
                  <a:moveTo>
                    <a:pt x="107155" y="17858"/>
                  </a:moveTo>
                  <a:lnTo>
                    <a:pt x="111896" y="22598"/>
                  </a:lnTo>
                  <a:lnTo>
                    <a:pt x="116869" y="24926"/>
                  </a:lnTo>
                  <a:lnTo>
                    <a:pt x="128146" y="26420"/>
                  </a:lnTo>
                  <a:lnTo>
                    <a:pt x="131071" y="28527"/>
                  </a:lnTo>
                  <a:lnTo>
                    <a:pt x="139928" y="38989"/>
                  </a:lnTo>
                  <a:lnTo>
                    <a:pt x="147844" y="43963"/>
                  </a:lnTo>
                  <a:lnTo>
                    <a:pt x="150044" y="48642"/>
                  </a:lnTo>
                  <a:lnTo>
                    <a:pt x="151282" y="56855"/>
                  </a:lnTo>
                  <a:lnTo>
                    <a:pt x="150464" y="58739"/>
                  </a:lnTo>
                  <a:lnTo>
                    <a:pt x="148927" y="59995"/>
                  </a:lnTo>
                  <a:lnTo>
                    <a:pt x="146909" y="60832"/>
                  </a:lnTo>
                  <a:lnTo>
                    <a:pt x="145564" y="62382"/>
                  </a:lnTo>
                  <a:lnTo>
                    <a:pt x="144070" y="66750"/>
                  </a:lnTo>
                  <a:lnTo>
                    <a:pt x="142679" y="68312"/>
                  </a:lnTo>
                  <a:lnTo>
                    <a:pt x="120584" y="77299"/>
                  </a:lnTo>
                  <a:lnTo>
                    <a:pt x="96822" y="79962"/>
                  </a:lnTo>
                  <a:lnTo>
                    <a:pt x="89995" y="77540"/>
                  </a:lnTo>
                  <a:lnTo>
                    <a:pt x="60813" y="59364"/>
                  </a:lnTo>
                  <a:lnTo>
                    <a:pt x="56793" y="53503"/>
                  </a:lnTo>
                  <a:lnTo>
                    <a:pt x="54530" y="44625"/>
                  </a:lnTo>
                  <a:lnTo>
                    <a:pt x="53633" y="23810"/>
                  </a:lnTo>
                  <a:lnTo>
                    <a:pt x="56248" y="17857"/>
                  </a:lnTo>
                  <a:lnTo>
                    <a:pt x="66011" y="5952"/>
                  </a:lnTo>
                  <a:lnTo>
                    <a:pt x="71671" y="2644"/>
                  </a:lnTo>
                  <a:lnTo>
                    <a:pt x="83389" y="521"/>
                  </a:lnTo>
                  <a:lnTo>
                    <a:pt x="126325" y="1"/>
                  </a:lnTo>
                  <a:lnTo>
                    <a:pt x="128865" y="0"/>
                  </a:lnTo>
                  <a:lnTo>
                    <a:pt x="134333" y="2645"/>
                  </a:lnTo>
                  <a:lnTo>
                    <a:pt x="137180" y="4740"/>
                  </a:lnTo>
                  <a:lnTo>
                    <a:pt x="140343" y="9713"/>
                  </a:lnTo>
                  <a:lnTo>
                    <a:pt x="142541" y="17778"/>
                  </a:lnTo>
                  <a:lnTo>
                    <a:pt x="142861" y="38807"/>
                  </a:lnTo>
                  <a:lnTo>
                    <a:pt x="140223" y="44697"/>
                  </a:lnTo>
                  <a:lnTo>
                    <a:pt x="111594" y="78506"/>
                  </a:lnTo>
                  <a:lnTo>
                    <a:pt x="110115" y="82102"/>
                  </a:lnTo>
                  <a:lnTo>
                    <a:pt x="103179" y="88744"/>
                  </a:lnTo>
                  <a:lnTo>
                    <a:pt x="60368" y="121189"/>
                  </a:lnTo>
                  <a:lnTo>
                    <a:pt x="48754" y="129724"/>
                  </a:lnTo>
                  <a:lnTo>
                    <a:pt x="35941" y="135756"/>
                  </a:lnTo>
                  <a:lnTo>
                    <a:pt x="29864" y="139710"/>
                  </a:lnTo>
                  <a:lnTo>
                    <a:pt x="23856" y="141468"/>
                  </a:lnTo>
                  <a:lnTo>
                    <a:pt x="21857" y="142929"/>
                  </a:lnTo>
                  <a:lnTo>
                    <a:pt x="20524" y="144894"/>
                  </a:lnTo>
                  <a:lnTo>
                    <a:pt x="19636" y="147198"/>
                  </a:lnTo>
                  <a:lnTo>
                    <a:pt x="18051" y="147741"/>
                  </a:lnTo>
                  <a:lnTo>
                    <a:pt x="16003" y="147111"/>
                  </a:lnTo>
                  <a:lnTo>
                    <a:pt x="11080" y="144756"/>
                  </a:lnTo>
                  <a:lnTo>
                    <a:pt x="5586" y="143710"/>
                  </a:lnTo>
                  <a:lnTo>
                    <a:pt x="3724" y="142440"/>
                  </a:lnTo>
                  <a:lnTo>
                    <a:pt x="2482" y="140600"/>
                  </a:lnTo>
                  <a:lnTo>
                    <a:pt x="490" y="135259"/>
                  </a:lnTo>
                  <a:lnTo>
                    <a:pt x="0" y="107566"/>
                  </a:lnTo>
                  <a:lnTo>
                    <a:pt x="4740" y="107276"/>
                  </a:lnTo>
                  <a:lnTo>
                    <a:pt x="6136" y="106244"/>
                  </a:lnTo>
                  <a:lnTo>
                    <a:pt x="7688" y="102450"/>
                  </a:lnTo>
                  <a:lnTo>
                    <a:pt x="9094" y="101042"/>
                  </a:lnTo>
                  <a:lnTo>
                    <a:pt x="29232" y="91344"/>
                  </a:lnTo>
                  <a:lnTo>
                    <a:pt x="32836" y="85906"/>
                  </a:lnTo>
                  <a:lnTo>
                    <a:pt x="35781" y="84059"/>
                  </a:lnTo>
                  <a:lnTo>
                    <a:pt x="76211" y="73514"/>
                  </a:lnTo>
                  <a:lnTo>
                    <a:pt x="94702" y="70718"/>
                  </a:lnTo>
                  <a:lnTo>
                    <a:pt x="107047" y="64423"/>
                  </a:lnTo>
                  <a:lnTo>
                    <a:pt x="149388" y="62557"/>
                  </a:lnTo>
                  <a:lnTo>
                    <a:pt x="157675" y="61537"/>
                  </a:lnTo>
                  <a:lnTo>
                    <a:pt x="195168" y="52830"/>
                  </a:lnTo>
                  <a:lnTo>
                    <a:pt x="205382" y="44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8"/>
            <p:cNvSpPr/>
            <p:nvPr/>
          </p:nvSpPr>
          <p:spPr>
            <a:xfrm>
              <a:off x="2080617" y="4700806"/>
              <a:ext cx="125017" cy="139085"/>
            </a:xfrm>
            <a:custGeom>
              <a:avLst/>
              <a:gdLst/>
              <a:ahLst/>
              <a:cxnLst/>
              <a:rect l="0" t="0" r="0" b="0"/>
              <a:pathLst>
                <a:path w="125017" h="139085">
                  <a:moveTo>
                    <a:pt x="125016" y="14069"/>
                  </a:moveTo>
                  <a:lnTo>
                    <a:pt x="116118" y="5171"/>
                  </a:lnTo>
                  <a:lnTo>
                    <a:pt x="106615" y="408"/>
                  </a:lnTo>
                  <a:lnTo>
                    <a:pt x="102826" y="0"/>
                  </a:lnTo>
                  <a:lnTo>
                    <a:pt x="74456" y="5959"/>
                  </a:lnTo>
                  <a:lnTo>
                    <a:pt x="59537" y="17546"/>
                  </a:lnTo>
                  <a:lnTo>
                    <a:pt x="46413" y="30208"/>
                  </a:lnTo>
                  <a:lnTo>
                    <a:pt x="45171" y="40900"/>
                  </a:lnTo>
                  <a:lnTo>
                    <a:pt x="47527" y="48482"/>
                  </a:lnTo>
                  <a:lnTo>
                    <a:pt x="50889" y="55161"/>
                  </a:lnTo>
                  <a:lnTo>
                    <a:pt x="53773" y="64498"/>
                  </a:lnTo>
                  <a:lnTo>
                    <a:pt x="59479" y="74541"/>
                  </a:lnTo>
                  <a:lnTo>
                    <a:pt x="62603" y="88652"/>
                  </a:lnTo>
                  <a:lnTo>
                    <a:pt x="70531" y="102936"/>
                  </a:lnTo>
                  <a:lnTo>
                    <a:pt x="71035" y="107474"/>
                  </a:lnTo>
                  <a:lnTo>
                    <a:pt x="68613" y="112798"/>
                  </a:lnTo>
                  <a:lnTo>
                    <a:pt x="66578" y="115607"/>
                  </a:lnTo>
                  <a:lnTo>
                    <a:pt x="61671" y="118729"/>
                  </a:lnTo>
                  <a:lnTo>
                    <a:pt x="58973" y="119561"/>
                  </a:lnTo>
                  <a:lnTo>
                    <a:pt x="57175" y="121108"/>
                  </a:lnTo>
                  <a:lnTo>
                    <a:pt x="55177" y="125473"/>
                  </a:lnTo>
                  <a:lnTo>
                    <a:pt x="52660" y="127033"/>
                  </a:lnTo>
                  <a:lnTo>
                    <a:pt x="37007" y="132184"/>
                  </a:lnTo>
                  <a:lnTo>
                    <a:pt x="30338" y="136018"/>
                  </a:lnTo>
                  <a:lnTo>
                    <a:pt x="20014" y="138176"/>
                  </a:lnTo>
                  <a:lnTo>
                    <a:pt x="0" y="139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56"/>
          <p:cNvGrpSpPr/>
          <p:nvPr/>
        </p:nvGrpSpPr>
        <p:grpSpPr>
          <a:xfrm>
            <a:off x="1616273" y="4839923"/>
            <a:ext cx="875111" cy="276789"/>
            <a:chOff x="1616273" y="4839923"/>
            <a:chExt cx="875111" cy="276789"/>
          </a:xfrm>
        </p:grpSpPr>
        <p:sp>
          <p:nvSpPr>
            <p:cNvPr id="33" name="SMARTInkShape-89"/>
            <p:cNvSpPr/>
            <p:nvPr/>
          </p:nvSpPr>
          <p:spPr>
            <a:xfrm>
              <a:off x="1616273" y="4857750"/>
              <a:ext cx="44650" cy="258841"/>
            </a:xfrm>
            <a:custGeom>
              <a:avLst/>
              <a:gdLst/>
              <a:ahLst/>
              <a:cxnLst/>
              <a:rect l="0" t="0" r="0" b="0"/>
              <a:pathLst>
                <a:path w="44650" h="258841">
                  <a:moveTo>
                    <a:pt x="0" y="8929"/>
                  </a:moveTo>
                  <a:lnTo>
                    <a:pt x="0" y="1241"/>
                  </a:lnTo>
                  <a:lnTo>
                    <a:pt x="993" y="827"/>
                  </a:lnTo>
                  <a:lnTo>
                    <a:pt x="26787" y="0"/>
                  </a:lnTo>
                  <a:lnTo>
                    <a:pt x="26789" y="41940"/>
                  </a:lnTo>
                  <a:lnTo>
                    <a:pt x="26789" y="47744"/>
                  </a:lnTo>
                  <a:lnTo>
                    <a:pt x="35555" y="89134"/>
                  </a:lnTo>
                  <a:lnTo>
                    <a:pt x="35709" y="110123"/>
                  </a:lnTo>
                  <a:lnTo>
                    <a:pt x="38361" y="116081"/>
                  </a:lnTo>
                  <a:lnTo>
                    <a:pt x="41854" y="122038"/>
                  </a:lnTo>
                  <a:lnTo>
                    <a:pt x="43821" y="131960"/>
                  </a:lnTo>
                  <a:lnTo>
                    <a:pt x="44617" y="163342"/>
                  </a:lnTo>
                  <a:lnTo>
                    <a:pt x="41989" y="169500"/>
                  </a:lnTo>
                  <a:lnTo>
                    <a:pt x="39899" y="172531"/>
                  </a:lnTo>
                  <a:lnTo>
                    <a:pt x="36957" y="186278"/>
                  </a:lnTo>
                  <a:lnTo>
                    <a:pt x="35828" y="207989"/>
                  </a:lnTo>
                  <a:lnTo>
                    <a:pt x="38413" y="214147"/>
                  </a:lnTo>
                  <a:lnTo>
                    <a:pt x="41878" y="220192"/>
                  </a:lnTo>
                  <a:lnTo>
                    <a:pt x="44101" y="232157"/>
                  </a:lnTo>
                  <a:lnTo>
                    <a:pt x="44649" y="258840"/>
                  </a:lnTo>
                  <a:lnTo>
                    <a:pt x="44649" y="250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90"/>
            <p:cNvSpPr/>
            <p:nvPr/>
          </p:nvSpPr>
          <p:spPr>
            <a:xfrm>
              <a:off x="1652101" y="4839923"/>
              <a:ext cx="123509" cy="187492"/>
            </a:xfrm>
            <a:custGeom>
              <a:avLst/>
              <a:gdLst/>
              <a:ahLst/>
              <a:cxnLst/>
              <a:rect l="0" t="0" r="0" b="0"/>
              <a:pathLst>
                <a:path w="123509" h="187492">
                  <a:moveTo>
                    <a:pt x="8821" y="26756"/>
                  </a:moveTo>
                  <a:lnTo>
                    <a:pt x="8821" y="22016"/>
                  </a:lnTo>
                  <a:lnTo>
                    <a:pt x="7829" y="20620"/>
                  </a:lnTo>
                  <a:lnTo>
                    <a:pt x="6175" y="19689"/>
                  </a:lnTo>
                  <a:lnTo>
                    <a:pt x="0" y="17859"/>
                  </a:lnTo>
                  <a:lnTo>
                    <a:pt x="4664" y="13096"/>
                  </a:lnTo>
                  <a:lnTo>
                    <a:pt x="9619" y="10763"/>
                  </a:lnTo>
                  <a:lnTo>
                    <a:pt x="24963" y="9006"/>
                  </a:lnTo>
                  <a:lnTo>
                    <a:pt x="34462" y="2781"/>
                  </a:lnTo>
                  <a:lnTo>
                    <a:pt x="75136" y="16"/>
                  </a:lnTo>
                  <a:lnTo>
                    <a:pt x="79820" y="0"/>
                  </a:lnTo>
                  <a:lnTo>
                    <a:pt x="87670" y="2628"/>
                  </a:lnTo>
                  <a:lnTo>
                    <a:pt x="94467" y="6111"/>
                  </a:lnTo>
                  <a:lnTo>
                    <a:pt x="103871" y="9064"/>
                  </a:lnTo>
                  <a:lnTo>
                    <a:pt x="109935" y="13271"/>
                  </a:lnTo>
                  <a:lnTo>
                    <a:pt x="113292" y="18448"/>
                  </a:lnTo>
                  <a:lnTo>
                    <a:pt x="115776" y="24056"/>
                  </a:lnTo>
                  <a:lnTo>
                    <a:pt x="121760" y="32792"/>
                  </a:lnTo>
                  <a:lnTo>
                    <a:pt x="123508" y="38699"/>
                  </a:lnTo>
                  <a:lnTo>
                    <a:pt x="122982" y="41663"/>
                  </a:lnTo>
                  <a:lnTo>
                    <a:pt x="117655" y="53550"/>
                  </a:lnTo>
                  <a:lnTo>
                    <a:pt x="117095" y="56525"/>
                  </a:lnTo>
                  <a:lnTo>
                    <a:pt x="106948" y="76366"/>
                  </a:lnTo>
                  <a:lnTo>
                    <a:pt x="104997" y="77689"/>
                  </a:lnTo>
                  <a:lnTo>
                    <a:pt x="97510" y="79550"/>
                  </a:lnTo>
                  <a:lnTo>
                    <a:pt x="86092" y="80180"/>
                  </a:lnTo>
                  <a:lnTo>
                    <a:pt x="80205" y="77620"/>
                  </a:lnTo>
                  <a:lnTo>
                    <a:pt x="77246" y="75548"/>
                  </a:lnTo>
                  <a:lnTo>
                    <a:pt x="55326" y="69304"/>
                  </a:lnTo>
                  <a:lnTo>
                    <a:pt x="48342" y="65510"/>
                  </a:lnTo>
                  <a:lnTo>
                    <a:pt x="35773" y="63075"/>
                  </a:lnTo>
                  <a:lnTo>
                    <a:pt x="17797" y="62475"/>
                  </a:lnTo>
                  <a:lnTo>
                    <a:pt x="17755" y="70163"/>
                  </a:lnTo>
                  <a:lnTo>
                    <a:pt x="25439" y="78984"/>
                  </a:lnTo>
                  <a:lnTo>
                    <a:pt x="26313" y="84675"/>
                  </a:lnTo>
                  <a:lnTo>
                    <a:pt x="27427" y="86205"/>
                  </a:lnTo>
                  <a:lnTo>
                    <a:pt x="29163" y="87224"/>
                  </a:lnTo>
                  <a:lnTo>
                    <a:pt x="31312" y="87905"/>
                  </a:lnTo>
                  <a:lnTo>
                    <a:pt x="32744" y="89350"/>
                  </a:lnTo>
                  <a:lnTo>
                    <a:pt x="37690" y="98799"/>
                  </a:lnTo>
                  <a:lnTo>
                    <a:pt x="57723" y="125022"/>
                  </a:lnTo>
                  <a:lnTo>
                    <a:pt x="62467" y="138293"/>
                  </a:lnTo>
                  <a:lnTo>
                    <a:pt x="64429" y="139810"/>
                  </a:lnTo>
                  <a:lnTo>
                    <a:pt x="69254" y="142486"/>
                  </a:lnTo>
                  <a:lnTo>
                    <a:pt x="74706" y="146984"/>
                  </a:lnTo>
                  <a:lnTo>
                    <a:pt x="77791" y="152290"/>
                  </a:lnTo>
                  <a:lnTo>
                    <a:pt x="80154" y="157955"/>
                  </a:lnTo>
                  <a:lnTo>
                    <a:pt x="89188" y="169632"/>
                  </a:lnTo>
                  <a:lnTo>
                    <a:pt x="89188" y="187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91"/>
            <p:cNvSpPr/>
            <p:nvPr/>
          </p:nvSpPr>
          <p:spPr>
            <a:xfrm>
              <a:off x="1799323" y="4982775"/>
              <a:ext cx="174139" cy="115945"/>
            </a:xfrm>
            <a:custGeom>
              <a:avLst/>
              <a:gdLst/>
              <a:ahLst/>
              <a:cxnLst/>
              <a:rect l="0" t="0" r="0" b="0"/>
              <a:pathLst>
                <a:path w="174139" h="115945">
                  <a:moveTo>
                    <a:pt x="75911" y="8920"/>
                  </a:moveTo>
                  <a:lnTo>
                    <a:pt x="75911" y="1232"/>
                  </a:lnTo>
                  <a:lnTo>
                    <a:pt x="74919" y="818"/>
                  </a:lnTo>
                  <a:lnTo>
                    <a:pt x="46973" y="0"/>
                  </a:lnTo>
                  <a:lnTo>
                    <a:pt x="15930" y="12420"/>
                  </a:lnTo>
                  <a:lnTo>
                    <a:pt x="9566" y="18083"/>
                  </a:lnTo>
                  <a:lnTo>
                    <a:pt x="7868" y="20981"/>
                  </a:lnTo>
                  <a:lnTo>
                    <a:pt x="5745" y="22914"/>
                  </a:lnTo>
                  <a:lnTo>
                    <a:pt x="739" y="25062"/>
                  </a:lnTo>
                  <a:lnTo>
                    <a:pt x="0" y="26626"/>
                  </a:lnTo>
                  <a:lnTo>
                    <a:pt x="499" y="28662"/>
                  </a:lnTo>
                  <a:lnTo>
                    <a:pt x="1824" y="31011"/>
                  </a:lnTo>
                  <a:lnTo>
                    <a:pt x="3699" y="32577"/>
                  </a:lnTo>
                  <a:lnTo>
                    <a:pt x="11929" y="35297"/>
                  </a:lnTo>
                  <a:lnTo>
                    <a:pt x="52109" y="35709"/>
                  </a:lnTo>
                  <a:lnTo>
                    <a:pt x="58056" y="33063"/>
                  </a:lnTo>
                  <a:lnTo>
                    <a:pt x="64007" y="29572"/>
                  </a:lnTo>
                  <a:lnTo>
                    <a:pt x="75912" y="27330"/>
                  </a:lnTo>
                  <a:lnTo>
                    <a:pt x="78888" y="27147"/>
                  </a:lnTo>
                  <a:lnTo>
                    <a:pt x="84841" y="24297"/>
                  </a:lnTo>
                  <a:lnTo>
                    <a:pt x="93757" y="17859"/>
                  </a:lnTo>
                  <a:lnTo>
                    <a:pt x="93766" y="22594"/>
                  </a:lnTo>
                  <a:lnTo>
                    <a:pt x="92776" y="23989"/>
                  </a:lnTo>
                  <a:lnTo>
                    <a:pt x="91123" y="24919"/>
                  </a:lnTo>
                  <a:lnTo>
                    <a:pt x="86082" y="26412"/>
                  </a:lnTo>
                  <a:lnTo>
                    <a:pt x="85392" y="29263"/>
                  </a:lnTo>
                  <a:lnTo>
                    <a:pt x="85208" y="31411"/>
                  </a:lnTo>
                  <a:lnTo>
                    <a:pt x="82358" y="36444"/>
                  </a:lnTo>
                  <a:lnTo>
                    <a:pt x="78777" y="41988"/>
                  </a:lnTo>
                  <a:lnTo>
                    <a:pt x="76760" y="51681"/>
                  </a:lnTo>
                  <a:lnTo>
                    <a:pt x="76288" y="61328"/>
                  </a:lnTo>
                  <a:lnTo>
                    <a:pt x="78725" y="69585"/>
                  </a:lnTo>
                  <a:lnTo>
                    <a:pt x="99834" y="100313"/>
                  </a:lnTo>
                  <a:lnTo>
                    <a:pt x="119361" y="110987"/>
                  </a:lnTo>
                  <a:lnTo>
                    <a:pt x="131229" y="114569"/>
                  </a:lnTo>
                  <a:lnTo>
                    <a:pt x="153165" y="115944"/>
                  </a:lnTo>
                  <a:lnTo>
                    <a:pt x="174138" y="107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92"/>
            <p:cNvSpPr/>
            <p:nvPr/>
          </p:nvSpPr>
          <p:spPr>
            <a:xfrm>
              <a:off x="2009184" y="4929188"/>
              <a:ext cx="106773" cy="151684"/>
            </a:xfrm>
            <a:custGeom>
              <a:avLst/>
              <a:gdLst/>
              <a:ahLst/>
              <a:cxnLst/>
              <a:rect l="0" t="0" r="0" b="0"/>
              <a:pathLst>
                <a:path w="106773" h="151684">
                  <a:moveTo>
                    <a:pt x="71433" y="0"/>
                  </a:moveTo>
                  <a:lnTo>
                    <a:pt x="76578" y="0"/>
                  </a:lnTo>
                  <a:lnTo>
                    <a:pt x="74381" y="0"/>
                  </a:lnTo>
                  <a:lnTo>
                    <a:pt x="73398" y="991"/>
                  </a:lnTo>
                  <a:lnTo>
                    <a:pt x="72307" y="4739"/>
                  </a:lnTo>
                  <a:lnTo>
                    <a:pt x="71692" y="12428"/>
                  </a:lnTo>
                  <a:lnTo>
                    <a:pt x="48115" y="54140"/>
                  </a:lnTo>
                  <a:lnTo>
                    <a:pt x="23828" y="96397"/>
                  </a:lnTo>
                  <a:lnTo>
                    <a:pt x="0" y="133939"/>
                  </a:lnTo>
                  <a:lnTo>
                    <a:pt x="4737" y="129202"/>
                  </a:lnTo>
                  <a:lnTo>
                    <a:pt x="9710" y="126876"/>
                  </a:lnTo>
                  <a:lnTo>
                    <a:pt x="12425" y="126256"/>
                  </a:lnTo>
                  <a:lnTo>
                    <a:pt x="43642" y="107258"/>
                  </a:lnTo>
                  <a:lnTo>
                    <a:pt x="51182" y="101343"/>
                  </a:lnTo>
                  <a:lnTo>
                    <a:pt x="56810" y="99612"/>
                  </a:lnTo>
                  <a:lnTo>
                    <a:pt x="77380" y="98347"/>
                  </a:lnTo>
                  <a:lnTo>
                    <a:pt x="78374" y="97314"/>
                  </a:lnTo>
                  <a:lnTo>
                    <a:pt x="79479" y="93521"/>
                  </a:lnTo>
                  <a:lnTo>
                    <a:pt x="80766" y="92113"/>
                  </a:lnTo>
                  <a:lnTo>
                    <a:pt x="84841" y="90548"/>
                  </a:lnTo>
                  <a:lnTo>
                    <a:pt x="87317" y="91123"/>
                  </a:lnTo>
                  <a:lnTo>
                    <a:pt x="97739" y="97891"/>
                  </a:lnTo>
                  <a:lnTo>
                    <a:pt x="102819" y="102866"/>
                  </a:lnTo>
                  <a:lnTo>
                    <a:pt x="105226" y="107895"/>
                  </a:lnTo>
                  <a:lnTo>
                    <a:pt x="106772" y="123949"/>
                  </a:lnTo>
                  <a:lnTo>
                    <a:pt x="105906" y="127280"/>
                  </a:lnTo>
                  <a:lnTo>
                    <a:pt x="104337" y="129502"/>
                  </a:lnTo>
                  <a:lnTo>
                    <a:pt x="102299" y="130982"/>
                  </a:lnTo>
                  <a:lnTo>
                    <a:pt x="100940" y="132962"/>
                  </a:lnTo>
                  <a:lnTo>
                    <a:pt x="98580" y="141373"/>
                  </a:lnTo>
                  <a:lnTo>
                    <a:pt x="89669" y="151396"/>
                  </a:lnTo>
                  <a:lnTo>
                    <a:pt x="84664" y="151683"/>
                  </a:lnTo>
                  <a:lnTo>
                    <a:pt x="79628" y="149105"/>
                  </a:lnTo>
                  <a:lnTo>
                    <a:pt x="64225" y="135550"/>
                  </a:lnTo>
                  <a:lnTo>
                    <a:pt x="60622" y="134658"/>
                  </a:lnTo>
                  <a:lnTo>
                    <a:pt x="44644" y="133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93"/>
            <p:cNvSpPr/>
            <p:nvPr/>
          </p:nvSpPr>
          <p:spPr>
            <a:xfrm>
              <a:off x="2143171" y="4930429"/>
              <a:ext cx="89197" cy="158928"/>
            </a:xfrm>
            <a:custGeom>
              <a:avLst/>
              <a:gdLst/>
              <a:ahLst/>
              <a:cxnLst/>
              <a:rect l="0" t="0" r="0" b="0"/>
              <a:pathLst>
                <a:path w="89197" h="158928">
                  <a:moveTo>
                    <a:pt x="62462" y="7688"/>
                  </a:moveTo>
                  <a:lnTo>
                    <a:pt x="62462" y="0"/>
                  </a:lnTo>
                  <a:lnTo>
                    <a:pt x="41471" y="37824"/>
                  </a:lnTo>
                  <a:lnTo>
                    <a:pt x="26723" y="82213"/>
                  </a:lnTo>
                  <a:lnTo>
                    <a:pt x="17807" y="107822"/>
                  </a:lnTo>
                  <a:lnTo>
                    <a:pt x="2599" y="139155"/>
                  </a:lnTo>
                  <a:lnTo>
                    <a:pt x="0" y="158927"/>
                  </a:lnTo>
                  <a:lnTo>
                    <a:pt x="947" y="128439"/>
                  </a:lnTo>
                  <a:lnTo>
                    <a:pt x="8056" y="100032"/>
                  </a:lnTo>
                  <a:lnTo>
                    <a:pt x="8516" y="89740"/>
                  </a:lnTo>
                  <a:lnTo>
                    <a:pt x="9631" y="86201"/>
                  </a:lnTo>
                  <a:lnTo>
                    <a:pt x="11366" y="83843"/>
                  </a:lnTo>
                  <a:lnTo>
                    <a:pt x="13515" y="82270"/>
                  </a:lnTo>
                  <a:lnTo>
                    <a:pt x="14948" y="80229"/>
                  </a:lnTo>
                  <a:lnTo>
                    <a:pt x="16540" y="75317"/>
                  </a:lnTo>
                  <a:lnTo>
                    <a:pt x="17957" y="73610"/>
                  </a:lnTo>
                  <a:lnTo>
                    <a:pt x="25390" y="70644"/>
                  </a:lnTo>
                  <a:lnTo>
                    <a:pt x="35823" y="70328"/>
                  </a:lnTo>
                  <a:lnTo>
                    <a:pt x="43346" y="72901"/>
                  </a:lnTo>
                  <a:lnTo>
                    <a:pt x="46741" y="74976"/>
                  </a:lnTo>
                  <a:lnTo>
                    <a:pt x="49005" y="77351"/>
                  </a:lnTo>
                  <a:lnTo>
                    <a:pt x="57676" y="91190"/>
                  </a:lnTo>
                  <a:lnTo>
                    <a:pt x="87149" y="113085"/>
                  </a:lnTo>
                  <a:lnTo>
                    <a:pt x="88317" y="116708"/>
                  </a:lnTo>
                  <a:lnTo>
                    <a:pt x="89196" y="135790"/>
                  </a:lnTo>
                  <a:lnTo>
                    <a:pt x="86581" y="141682"/>
                  </a:lnTo>
                  <a:lnTo>
                    <a:pt x="84494" y="144642"/>
                  </a:lnTo>
                  <a:lnTo>
                    <a:pt x="79530" y="147931"/>
                  </a:lnTo>
                  <a:lnTo>
                    <a:pt x="64179" y="150409"/>
                  </a:lnTo>
                  <a:lnTo>
                    <a:pt x="48543" y="149540"/>
                  </a:lnTo>
                  <a:lnTo>
                    <a:pt x="17813" y="141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94"/>
            <p:cNvSpPr/>
            <p:nvPr/>
          </p:nvSpPr>
          <p:spPr>
            <a:xfrm>
              <a:off x="2277070" y="5013339"/>
              <a:ext cx="26790" cy="94443"/>
            </a:xfrm>
            <a:custGeom>
              <a:avLst/>
              <a:gdLst/>
              <a:ahLst/>
              <a:cxnLst/>
              <a:rect l="0" t="0" r="0" b="0"/>
              <a:pathLst>
                <a:path w="26790" h="94443">
                  <a:moveTo>
                    <a:pt x="26789" y="5145"/>
                  </a:moveTo>
                  <a:lnTo>
                    <a:pt x="22049" y="405"/>
                  </a:lnTo>
                  <a:lnTo>
                    <a:pt x="20652" y="0"/>
                  </a:lnTo>
                  <a:lnTo>
                    <a:pt x="19721" y="724"/>
                  </a:lnTo>
                  <a:lnTo>
                    <a:pt x="5463" y="42356"/>
                  </a:lnTo>
                  <a:lnTo>
                    <a:pt x="0" y="94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95"/>
            <p:cNvSpPr/>
            <p:nvPr/>
          </p:nvSpPr>
          <p:spPr>
            <a:xfrm>
              <a:off x="2375297" y="4920258"/>
              <a:ext cx="26790" cy="142876"/>
            </a:xfrm>
            <a:custGeom>
              <a:avLst/>
              <a:gdLst/>
              <a:ahLst/>
              <a:cxnLst/>
              <a:rect l="0" t="0" r="0" b="0"/>
              <a:pathLst>
                <a:path w="26790" h="142876">
                  <a:moveTo>
                    <a:pt x="26789" y="0"/>
                  </a:moveTo>
                  <a:lnTo>
                    <a:pt x="26789" y="4739"/>
                  </a:lnTo>
                  <a:lnTo>
                    <a:pt x="24143" y="9713"/>
                  </a:lnTo>
                  <a:lnTo>
                    <a:pt x="22048" y="12428"/>
                  </a:lnTo>
                  <a:lnTo>
                    <a:pt x="15765" y="50707"/>
                  </a:lnTo>
                  <a:lnTo>
                    <a:pt x="5539" y="86303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96"/>
            <p:cNvSpPr/>
            <p:nvPr/>
          </p:nvSpPr>
          <p:spPr>
            <a:xfrm>
              <a:off x="2357437" y="4991695"/>
              <a:ext cx="44650" cy="1"/>
            </a:xfrm>
            <a:custGeom>
              <a:avLst/>
              <a:gdLst/>
              <a:ahLst/>
              <a:cxnLst/>
              <a:rect l="0" t="0" r="0" b="0"/>
              <a:pathLst>
                <a:path w="44650" h="1">
                  <a:moveTo>
                    <a:pt x="0" y="0"/>
                  </a:moveTo>
                  <a:lnTo>
                    <a:pt x="446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97"/>
            <p:cNvSpPr/>
            <p:nvPr/>
          </p:nvSpPr>
          <p:spPr>
            <a:xfrm>
              <a:off x="2403901" y="4964906"/>
              <a:ext cx="87483" cy="151806"/>
            </a:xfrm>
            <a:custGeom>
              <a:avLst/>
              <a:gdLst/>
              <a:ahLst/>
              <a:cxnLst/>
              <a:rect l="0" t="0" r="0" b="0"/>
              <a:pathLst>
                <a:path w="87483" h="151806">
                  <a:moveTo>
                    <a:pt x="87482" y="0"/>
                  </a:moveTo>
                  <a:lnTo>
                    <a:pt x="70266" y="992"/>
                  </a:lnTo>
                  <a:lnTo>
                    <a:pt x="27919" y="15445"/>
                  </a:lnTo>
                  <a:lnTo>
                    <a:pt x="20330" y="17778"/>
                  </a:lnTo>
                  <a:lnTo>
                    <a:pt x="7373" y="24715"/>
                  </a:lnTo>
                  <a:lnTo>
                    <a:pt x="0" y="26380"/>
                  </a:lnTo>
                  <a:lnTo>
                    <a:pt x="387" y="27509"/>
                  </a:lnTo>
                  <a:lnTo>
                    <a:pt x="3463" y="31408"/>
                  </a:lnTo>
                  <a:lnTo>
                    <a:pt x="8138" y="33803"/>
                  </a:lnTo>
                  <a:lnTo>
                    <a:pt x="10773" y="34442"/>
                  </a:lnTo>
                  <a:lnTo>
                    <a:pt x="19223" y="40081"/>
                  </a:lnTo>
                  <a:lnTo>
                    <a:pt x="28010" y="48036"/>
                  </a:lnTo>
                  <a:lnTo>
                    <a:pt x="31284" y="59052"/>
                  </a:lnTo>
                  <a:lnTo>
                    <a:pt x="35773" y="79344"/>
                  </a:lnTo>
                  <a:lnTo>
                    <a:pt x="40741" y="97923"/>
                  </a:lnTo>
                  <a:lnTo>
                    <a:pt x="40911" y="109006"/>
                  </a:lnTo>
                  <a:lnTo>
                    <a:pt x="35022" y="127452"/>
                  </a:lnTo>
                  <a:lnTo>
                    <a:pt x="29109" y="133705"/>
                  </a:lnTo>
                  <a:lnTo>
                    <a:pt x="7114" y="15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57"/>
          <p:cNvGrpSpPr/>
          <p:nvPr/>
        </p:nvGrpSpPr>
        <p:grpSpPr>
          <a:xfrm>
            <a:off x="1678858" y="5161477"/>
            <a:ext cx="919682" cy="267774"/>
            <a:chOff x="1678858" y="5161477"/>
            <a:chExt cx="919682" cy="267774"/>
          </a:xfrm>
        </p:grpSpPr>
        <p:sp>
          <p:nvSpPr>
            <p:cNvPr id="43" name="SMARTInkShape-98"/>
            <p:cNvSpPr/>
            <p:nvPr/>
          </p:nvSpPr>
          <p:spPr>
            <a:xfrm>
              <a:off x="1678858" y="5197078"/>
              <a:ext cx="17783" cy="107157"/>
            </a:xfrm>
            <a:custGeom>
              <a:avLst/>
              <a:gdLst/>
              <a:ahLst/>
              <a:cxnLst/>
              <a:rect l="0" t="0" r="0" b="0"/>
              <a:pathLst>
                <a:path w="17783" h="107157">
                  <a:moveTo>
                    <a:pt x="8853" y="0"/>
                  </a:moveTo>
                  <a:lnTo>
                    <a:pt x="32" y="0"/>
                  </a:lnTo>
                  <a:lnTo>
                    <a:pt x="4696" y="9481"/>
                  </a:lnTo>
                  <a:lnTo>
                    <a:pt x="4359" y="19427"/>
                  </a:lnTo>
                  <a:lnTo>
                    <a:pt x="507" y="41694"/>
                  </a:lnTo>
                  <a:lnTo>
                    <a:pt x="0" y="68856"/>
                  </a:lnTo>
                  <a:lnTo>
                    <a:pt x="2603" y="77897"/>
                  </a:lnTo>
                  <a:lnTo>
                    <a:pt x="6075" y="85222"/>
                  </a:lnTo>
                  <a:lnTo>
                    <a:pt x="8487" y="101059"/>
                  </a:lnTo>
                  <a:lnTo>
                    <a:pt x="9601" y="103091"/>
                  </a:lnTo>
                  <a:lnTo>
                    <a:pt x="17782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99"/>
            <p:cNvSpPr/>
            <p:nvPr/>
          </p:nvSpPr>
          <p:spPr>
            <a:xfrm>
              <a:off x="1697192" y="5161477"/>
              <a:ext cx="79817" cy="142758"/>
            </a:xfrm>
            <a:custGeom>
              <a:avLst/>
              <a:gdLst/>
              <a:ahLst/>
              <a:cxnLst/>
              <a:rect l="0" t="0" r="0" b="0"/>
              <a:pathLst>
                <a:path w="79817" h="142758">
                  <a:moveTo>
                    <a:pt x="8378" y="17742"/>
                  </a:moveTo>
                  <a:lnTo>
                    <a:pt x="3638" y="17742"/>
                  </a:lnTo>
                  <a:lnTo>
                    <a:pt x="2241" y="16750"/>
                  </a:lnTo>
                  <a:lnTo>
                    <a:pt x="1310" y="15096"/>
                  </a:lnTo>
                  <a:lnTo>
                    <a:pt x="690" y="13001"/>
                  </a:lnTo>
                  <a:lnTo>
                    <a:pt x="1268" y="11605"/>
                  </a:lnTo>
                  <a:lnTo>
                    <a:pt x="2646" y="10674"/>
                  </a:lnTo>
                  <a:lnTo>
                    <a:pt x="4557" y="10053"/>
                  </a:lnTo>
                  <a:lnTo>
                    <a:pt x="5831" y="8647"/>
                  </a:lnTo>
                  <a:lnTo>
                    <a:pt x="7246" y="4439"/>
                  </a:lnTo>
                  <a:lnTo>
                    <a:pt x="9608" y="2920"/>
                  </a:lnTo>
                  <a:lnTo>
                    <a:pt x="28396" y="282"/>
                  </a:lnTo>
                  <a:lnTo>
                    <a:pt x="37901" y="0"/>
                  </a:lnTo>
                  <a:lnTo>
                    <a:pt x="43989" y="2580"/>
                  </a:lnTo>
                  <a:lnTo>
                    <a:pt x="73050" y="23799"/>
                  </a:lnTo>
                  <a:lnTo>
                    <a:pt x="76809" y="29695"/>
                  </a:lnTo>
                  <a:lnTo>
                    <a:pt x="79552" y="42771"/>
                  </a:lnTo>
                  <a:lnTo>
                    <a:pt x="70257" y="53490"/>
                  </a:lnTo>
                  <a:lnTo>
                    <a:pt x="57708" y="58434"/>
                  </a:lnTo>
                  <a:lnTo>
                    <a:pt x="15441" y="62321"/>
                  </a:lnTo>
                  <a:lnTo>
                    <a:pt x="0" y="62388"/>
                  </a:lnTo>
                  <a:lnTo>
                    <a:pt x="4353" y="62390"/>
                  </a:lnTo>
                  <a:lnTo>
                    <a:pt x="5694" y="63382"/>
                  </a:lnTo>
                  <a:lnTo>
                    <a:pt x="12765" y="74818"/>
                  </a:lnTo>
                  <a:lnTo>
                    <a:pt x="55646" y="118581"/>
                  </a:lnTo>
                  <a:lnTo>
                    <a:pt x="66847" y="130779"/>
                  </a:lnTo>
                  <a:lnTo>
                    <a:pt x="69091" y="136772"/>
                  </a:lnTo>
                  <a:lnTo>
                    <a:pt x="70681" y="138767"/>
                  </a:lnTo>
                  <a:lnTo>
                    <a:pt x="79816" y="142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00"/>
            <p:cNvSpPr/>
            <p:nvPr/>
          </p:nvSpPr>
          <p:spPr>
            <a:xfrm>
              <a:off x="1828861" y="5247071"/>
              <a:ext cx="121450" cy="87843"/>
            </a:xfrm>
            <a:custGeom>
              <a:avLst/>
              <a:gdLst/>
              <a:ahLst/>
              <a:cxnLst/>
              <a:rect l="0" t="0" r="0" b="0"/>
              <a:pathLst>
                <a:path w="121450" h="87843">
                  <a:moveTo>
                    <a:pt x="73162" y="21445"/>
                  </a:moveTo>
                  <a:lnTo>
                    <a:pt x="73162" y="16704"/>
                  </a:lnTo>
                  <a:lnTo>
                    <a:pt x="71178" y="15307"/>
                  </a:lnTo>
                  <a:lnTo>
                    <a:pt x="53045" y="12882"/>
                  </a:lnTo>
                  <a:lnTo>
                    <a:pt x="38869" y="17364"/>
                  </a:lnTo>
                  <a:lnTo>
                    <a:pt x="30470" y="24923"/>
                  </a:lnTo>
                  <a:lnTo>
                    <a:pt x="625" y="60111"/>
                  </a:lnTo>
                  <a:lnTo>
                    <a:pt x="0" y="64089"/>
                  </a:lnTo>
                  <a:lnTo>
                    <a:pt x="575" y="67733"/>
                  </a:lnTo>
                  <a:lnTo>
                    <a:pt x="3859" y="74429"/>
                  </a:lnTo>
                  <a:lnTo>
                    <a:pt x="6124" y="77604"/>
                  </a:lnTo>
                  <a:lnTo>
                    <a:pt x="23534" y="86812"/>
                  </a:lnTo>
                  <a:lnTo>
                    <a:pt x="29163" y="87842"/>
                  </a:lnTo>
                  <a:lnTo>
                    <a:pt x="62873" y="79920"/>
                  </a:lnTo>
                  <a:lnTo>
                    <a:pt x="92554" y="67869"/>
                  </a:lnTo>
                  <a:lnTo>
                    <a:pt x="109445" y="53941"/>
                  </a:lnTo>
                  <a:lnTo>
                    <a:pt x="121449" y="31946"/>
                  </a:lnTo>
                  <a:lnTo>
                    <a:pt x="121229" y="27453"/>
                  </a:lnTo>
                  <a:lnTo>
                    <a:pt x="119097" y="23466"/>
                  </a:lnTo>
                  <a:lnTo>
                    <a:pt x="106159" y="9937"/>
                  </a:lnTo>
                  <a:lnTo>
                    <a:pt x="87569" y="727"/>
                  </a:lnTo>
                  <a:lnTo>
                    <a:pt x="71628" y="0"/>
                  </a:lnTo>
                  <a:lnTo>
                    <a:pt x="19584" y="3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01"/>
            <p:cNvSpPr/>
            <p:nvPr/>
          </p:nvSpPr>
          <p:spPr>
            <a:xfrm>
              <a:off x="1966813" y="5197078"/>
              <a:ext cx="167383" cy="175947"/>
            </a:xfrm>
            <a:custGeom>
              <a:avLst/>
              <a:gdLst/>
              <a:ahLst/>
              <a:cxnLst/>
              <a:rect l="0" t="0" r="0" b="0"/>
              <a:pathLst>
                <a:path w="167383" h="175947">
                  <a:moveTo>
                    <a:pt x="104874" y="0"/>
                  </a:moveTo>
                  <a:lnTo>
                    <a:pt x="97186" y="0"/>
                  </a:lnTo>
                  <a:lnTo>
                    <a:pt x="89061" y="15250"/>
                  </a:lnTo>
                  <a:lnTo>
                    <a:pt x="76169" y="57671"/>
                  </a:lnTo>
                  <a:lnTo>
                    <a:pt x="70541" y="90105"/>
                  </a:lnTo>
                  <a:lnTo>
                    <a:pt x="70422" y="118047"/>
                  </a:lnTo>
                  <a:lnTo>
                    <a:pt x="76366" y="135629"/>
                  </a:lnTo>
                  <a:lnTo>
                    <a:pt x="84618" y="150960"/>
                  </a:lnTo>
                  <a:lnTo>
                    <a:pt x="85417" y="154219"/>
                  </a:lnTo>
                  <a:lnTo>
                    <a:pt x="86942" y="155398"/>
                  </a:lnTo>
                  <a:lnTo>
                    <a:pt x="88951" y="155193"/>
                  </a:lnTo>
                  <a:lnTo>
                    <a:pt x="94563" y="152474"/>
                  </a:lnTo>
                  <a:lnTo>
                    <a:pt x="95824" y="127006"/>
                  </a:lnTo>
                  <a:lnTo>
                    <a:pt x="93245" y="118293"/>
                  </a:lnTo>
                  <a:lnTo>
                    <a:pt x="84916" y="105488"/>
                  </a:lnTo>
                  <a:lnTo>
                    <a:pt x="82639" y="103067"/>
                  </a:lnTo>
                  <a:lnTo>
                    <a:pt x="74818" y="100378"/>
                  </a:lnTo>
                  <a:lnTo>
                    <a:pt x="53627" y="98651"/>
                  </a:lnTo>
                  <a:lnTo>
                    <a:pt x="36222" y="103093"/>
                  </a:lnTo>
                  <a:lnTo>
                    <a:pt x="9269" y="123402"/>
                  </a:lnTo>
                  <a:lnTo>
                    <a:pt x="2852" y="130252"/>
                  </a:lnTo>
                  <a:lnTo>
                    <a:pt x="0" y="136604"/>
                  </a:lnTo>
                  <a:lnTo>
                    <a:pt x="231" y="139686"/>
                  </a:lnTo>
                  <a:lnTo>
                    <a:pt x="3134" y="145757"/>
                  </a:lnTo>
                  <a:lnTo>
                    <a:pt x="15088" y="154753"/>
                  </a:lnTo>
                  <a:lnTo>
                    <a:pt x="55316" y="166682"/>
                  </a:lnTo>
                  <a:lnTo>
                    <a:pt x="90749" y="175946"/>
                  </a:lnTo>
                  <a:lnTo>
                    <a:pt x="121194" y="175163"/>
                  </a:lnTo>
                  <a:lnTo>
                    <a:pt x="167382" y="160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02"/>
            <p:cNvSpPr/>
            <p:nvPr/>
          </p:nvSpPr>
          <p:spPr>
            <a:xfrm>
              <a:off x="2143125" y="5281309"/>
              <a:ext cx="53565" cy="40786"/>
            </a:xfrm>
            <a:custGeom>
              <a:avLst/>
              <a:gdLst/>
              <a:ahLst/>
              <a:cxnLst/>
              <a:rect l="0" t="0" r="0" b="0"/>
              <a:pathLst>
                <a:path w="53565" h="40786">
                  <a:moveTo>
                    <a:pt x="0" y="31855"/>
                  </a:moveTo>
                  <a:lnTo>
                    <a:pt x="16509" y="31855"/>
                  </a:lnTo>
                  <a:lnTo>
                    <a:pt x="16959" y="30863"/>
                  </a:lnTo>
                  <a:lnTo>
                    <a:pt x="17459" y="27115"/>
                  </a:lnTo>
                  <a:lnTo>
                    <a:pt x="18585" y="25718"/>
                  </a:lnTo>
                  <a:lnTo>
                    <a:pt x="22481" y="24167"/>
                  </a:lnTo>
                  <a:lnTo>
                    <a:pt x="41768" y="22006"/>
                  </a:lnTo>
                  <a:lnTo>
                    <a:pt x="51827" y="15246"/>
                  </a:lnTo>
                  <a:lnTo>
                    <a:pt x="52800" y="11905"/>
                  </a:lnTo>
                  <a:lnTo>
                    <a:pt x="53564" y="444"/>
                  </a:lnTo>
                  <a:lnTo>
                    <a:pt x="52577" y="0"/>
                  </a:lnTo>
                  <a:lnTo>
                    <a:pt x="43863" y="3771"/>
                  </a:lnTo>
                  <a:lnTo>
                    <a:pt x="29662" y="5888"/>
                  </a:lnTo>
                  <a:lnTo>
                    <a:pt x="23767" y="9731"/>
                  </a:lnTo>
                  <a:lnTo>
                    <a:pt x="20485" y="14746"/>
                  </a:lnTo>
                  <a:lnTo>
                    <a:pt x="19609" y="17473"/>
                  </a:lnTo>
                  <a:lnTo>
                    <a:pt x="18034" y="19290"/>
                  </a:lnTo>
                  <a:lnTo>
                    <a:pt x="13638" y="21309"/>
                  </a:lnTo>
                  <a:lnTo>
                    <a:pt x="12068" y="22840"/>
                  </a:lnTo>
                  <a:lnTo>
                    <a:pt x="9343" y="30472"/>
                  </a:lnTo>
                  <a:lnTo>
                    <a:pt x="13792" y="36185"/>
                  </a:lnTo>
                  <a:lnTo>
                    <a:pt x="18698" y="38740"/>
                  </a:lnTo>
                  <a:lnTo>
                    <a:pt x="26789" y="40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03"/>
            <p:cNvSpPr/>
            <p:nvPr/>
          </p:nvSpPr>
          <p:spPr>
            <a:xfrm>
              <a:off x="2250282" y="5287735"/>
              <a:ext cx="107156" cy="79008"/>
            </a:xfrm>
            <a:custGeom>
              <a:avLst/>
              <a:gdLst/>
              <a:ahLst/>
              <a:cxnLst/>
              <a:rect l="0" t="0" r="0" b="0"/>
              <a:pathLst>
                <a:path w="107156" h="79008">
                  <a:moveTo>
                    <a:pt x="35718" y="16499"/>
                  </a:moveTo>
                  <a:lnTo>
                    <a:pt x="27156" y="7937"/>
                  </a:lnTo>
                  <a:lnTo>
                    <a:pt x="26820" y="15290"/>
                  </a:lnTo>
                  <a:lnTo>
                    <a:pt x="22057" y="20881"/>
                  </a:lnTo>
                  <a:lnTo>
                    <a:pt x="17079" y="23407"/>
                  </a:lnTo>
                  <a:lnTo>
                    <a:pt x="14362" y="24081"/>
                  </a:lnTo>
                  <a:lnTo>
                    <a:pt x="5798" y="29770"/>
                  </a:lnTo>
                  <a:lnTo>
                    <a:pt x="2577" y="34965"/>
                  </a:lnTo>
                  <a:lnTo>
                    <a:pt x="0" y="43284"/>
                  </a:lnTo>
                  <a:lnTo>
                    <a:pt x="15230" y="29049"/>
                  </a:lnTo>
                  <a:lnTo>
                    <a:pt x="26857" y="23498"/>
                  </a:lnTo>
                  <a:lnTo>
                    <a:pt x="32772" y="19610"/>
                  </a:lnTo>
                  <a:lnTo>
                    <a:pt x="38708" y="17882"/>
                  </a:lnTo>
                  <a:lnTo>
                    <a:pt x="40688" y="16428"/>
                  </a:lnTo>
                  <a:lnTo>
                    <a:pt x="42008" y="14467"/>
                  </a:lnTo>
                  <a:lnTo>
                    <a:pt x="42888" y="12168"/>
                  </a:lnTo>
                  <a:lnTo>
                    <a:pt x="44466" y="10636"/>
                  </a:lnTo>
                  <a:lnTo>
                    <a:pt x="54130" y="5529"/>
                  </a:lnTo>
                  <a:lnTo>
                    <a:pt x="59776" y="1701"/>
                  </a:lnTo>
                  <a:lnTo>
                    <a:pt x="65593" y="0"/>
                  </a:lnTo>
                  <a:lnTo>
                    <a:pt x="67541" y="539"/>
                  </a:lnTo>
                  <a:lnTo>
                    <a:pt x="68839" y="1891"/>
                  </a:lnTo>
                  <a:lnTo>
                    <a:pt x="70924" y="6447"/>
                  </a:lnTo>
                  <a:lnTo>
                    <a:pt x="73855" y="7071"/>
                  </a:lnTo>
                  <a:lnTo>
                    <a:pt x="76025" y="7237"/>
                  </a:lnTo>
                  <a:lnTo>
                    <a:pt x="77472" y="8340"/>
                  </a:lnTo>
                  <a:lnTo>
                    <a:pt x="79080" y="12211"/>
                  </a:lnTo>
                  <a:lnTo>
                    <a:pt x="80363" y="55198"/>
                  </a:lnTo>
                  <a:lnTo>
                    <a:pt x="80366" y="64126"/>
                  </a:lnTo>
                  <a:lnTo>
                    <a:pt x="81358" y="66110"/>
                  </a:lnTo>
                  <a:lnTo>
                    <a:pt x="83012" y="67432"/>
                  </a:lnTo>
                  <a:lnTo>
                    <a:pt x="85106" y="68314"/>
                  </a:lnTo>
                  <a:lnTo>
                    <a:pt x="86503" y="69893"/>
                  </a:lnTo>
                  <a:lnTo>
                    <a:pt x="88055" y="74295"/>
                  </a:lnTo>
                  <a:lnTo>
                    <a:pt x="89461" y="75866"/>
                  </a:lnTo>
                  <a:lnTo>
                    <a:pt x="93669" y="77612"/>
                  </a:lnTo>
                  <a:lnTo>
                    <a:pt x="107155" y="79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04"/>
            <p:cNvSpPr/>
            <p:nvPr/>
          </p:nvSpPr>
          <p:spPr>
            <a:xfrm>
              <a:off x="2412111" y="5241727"/>
              <a:ext cx="43554" cy="116087"/>
            </a:xfrm>
            <a:custGeom>
              <a:avLst/>
              <a:gdLst/>
              <a:ahLst/>
              <a:cxnLst/>
              <a:rect l="0" t="0" r="0" b="0"/>
              <a:pathLst>
                <a:path w="43554" h="116087">
                  <a:moveTo>
                    <a:pt x="25693" y="8929"/>
                  </a:moveTo>
                  <a:lnTo>
                    <a:pt x="25693" y="1241"/>
                  </a:lnTo>
                  <a:lnTo>
                    <a:pt x="26686" y="827"/>
                  </a:lnTo>
                  <a:lnTo>
                    <a:pt x="34623" y="0"/>
                  </a:lnTo>
                  <a:lnTo>
                    <a:pt x="21321" y="0"/>
                  </a:lnTo>
                  <a:lnTo>
                    <a:pt x="19802" y="991"/>
                  </a:lnTo>
                  <a:lnTo>
                    <a:pt x="18789" y="2645"/>
                  </a:lnTo>
                  <a:lnTo>
                    <a:pt x="12423" y="17169"/>
                  </a:lnTo>
                  <a:lnTo>
                    <a:pt x="9901" y="20375"/>
                  </a:lnTo>
                  <a:lnTo>
                    <a:pt x="4453" y="23938"/>
                  </a:lnTo>
                  <a:lnTo>
                    <a:pt x="2604" y="26873"/>
                  </a:lnTo>
                  <a:lnTo>
                    <a:pt x="0" y="40484"/>
                  </a:lnTo>
                  <a:lnTo>
                    <a:pt x="221" y="57084"/>
                  </a:lnTo>
                  <a:lnTo>
                    <a:pt x="6130" y="73578"/>
                  </a:lnTo>
                  <a:lnTo>
                    <a:pt x="11376" y="81649"/>
                  </a:lnTo>
                  <a:lnTo>
                    <a:pt x="43553" y="11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05"/>
            <p:cNvSpPr/>
            <p:nvPr/>
          </p:nvSpPr>
          <p:spPr>
            <a:xfrm>
              <a:off x="2393156" y="5261195"/>
              <a:ext cx="142876" cy="43040"/>
            </a:xfrm>
            <a:custGeom>
              <a:avLst/>
              <a:gdLst/>
              <a:ahLst/>
              <a:cxnLst/>
              <a:rect l="0" t="0" r="0" b="0"/>
              <a:pathLst>
                <a:path w="142876" h="43040">
                  <a:moveTo>
                    <a:pt x="0" y="16250"/>
                  </a:moveTo>
                  <a:lnTo>
                    <a:pt x="0" y="11510"/>
                  </a:lnTo>
                  <a:lnTo>
                    <a:pt x="2646" y="6536"/>
                  </a:lnTo>
                  <a:lnTo>
                    <a:pt x="4741" y="3822"/>
                  </a:lnTo>
                  <a:lnTo>
                    <a:pt x="9714" y="805"/>
                  </a:lnTo>
                  <a:lnTo>
                    <a:pt x="12429" y="0"/>
                  </a:lnTo>
                  <a:lnTo>
                    <a:pt x="51577" y="15385"/>
                  </a:lnTo>
                  <a:lnTo>
                    <a:pt x="142875" y="43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06"/>
            <p:cNvSpPr/>
            <p:nvPr/>
          </p:nvSpPr>
          <p:spPr>
            <a:xfrm>
              <a:off x="2509242" y="5277845"/>
              <a:ext cx="89298" cy="151406"/>
            </a:xfrm>
            <a:custGeom>
              <a:avLst/>
              <a:gdLst/>
              <a:ahLst/>
              <a:cxnLst/>
              <a:rect l="0" t="0" r="0" b="0"/>
              <a:pathLst>
                <a:path w="89298" h="151406">
                  <a:moveTo>
                    <a:pt x="89297" y="17460"/>
                  </a:moveTo>
                  <a:lnTo>
                    <a:pt x="89297" y="9771"/>
                  </a:lnTo>
                  <a:lnTo>
                    <a:pt x="84556" y="4157"/>
                  </a:lnTo>
                  <a:lnTo>
                    <a:pt x="79583" y="1625"/>
                  </a:lnTo>
                  <a:lnTo>
                    <a:pt x="63566" y="0"/>
                  </a:lnTo>
                  <a:lnTo>
                    <a:pt x="34338" y="7324"/>
                  </a:lnTo>
                  <a:lnTo>
                    <a:pt x="27498" y="13285"/>
                  </a:lnTo>
                  <a:lnTo>
                    <a:pt x="22143" y="21557"/>
                  </a:lnTo>
                  <a:lnTo>
                    <a:pt x="19129" y="31793"/>
                  </a:lnTo>
                  <a:lnTo>
                    <a:pt x="18424" y="38051"/>
                  </a:lnTo>
                  <a:lnTo>
                    <a:pt x="25100" y="57282"/>
                  </a:lnTo>
                  <a:lnTo>
                    <a:pt x="42935" y="99083"/>
                  </a:lnTo>
                  <a:lnTo>
                    <a:pt x="48881" y="109223"/>
                  </a:lnTo>
                  <a:lnTo>
                    <a:pt x="49455" y="113362"/>
                  </a:lnTo>
                  <a:lnTo>
                    <a:pt x="47446" y="123252"/>
                  </a:lnTo>
                  <a:lnTo>
                    <a:pt x="40600" y="131616"/>
                  </a:lnTo>
                  <a:lnTo>
                    <a:pt x="31935" y="137649"/>
                  </a:lnTo>
                  <a:lnTo>
                    <a:pt x="0" y="151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107"/>
          <p:cNvSpPr/>
          <p:nvPr/>
        </p:nvSpPr>
        <p:spPr>
          <a:xfrm>
            <a:off x="1428750" y="4071938"/>
            <a:ext cx="811959" cy="178071"/>
          </a:xfrm>
          <a:custGeom>
            <a:avLst/>
            <a:gdLst/>
            <a:ahLst/>
            <a:cxnLst/>
            <a:rect l="0" t="0" r="0" b="0"/>
            <a:pathLst>
              <a:path w="811959" h="178071">
                <a:moveTo>
                  <a:pt x="750094" y="107155"/>
                </a:moveTo>
                <a:lnTo>
                  <a:pt x="750094" y="102415"/>
                </a:lnTo>
                <a:lnTo>
                  <a:pt x="749101" y="101019"/>
                </a:lnTo>
                <a:lnTo>
                  <a:pt x="747448" y="100088"/>
                </a:lnTo>
                <a:lnTo>
                  <a:pt x="740999" y="98471"/>
                </a:lnTo>
                <a:lnTo>
                  <a:pt x="736791" y="98335"/>
                </a:lnTo>
                <a:lnTo>
                  <a:pt x="695112" y="106791"/>
                </a:lnTo>
                <a:lnTo>
                  <a:pt x="659436" y="104461"/>
                </a:lnTo>
                <a:lnTo>
                  <a:pt x="620069" y="99458"/>
                </a:lnTo>
                <a:lnTo>
                  <a:pt x="576438" y="95742"/>
                </a:lnTo>
                <a:lnTo>
                  <a:pt x="536757" y="85829"/>
                </a:lnTo>
                <a:lnTo>
                  <a:pt x="493037" y="71372"/>
                </a:lnTo>
                <a:lnTo>
                  <a:pt x="455978" y="62488"/>
                </a:lnTo>
                <a:lnTo>
                  <a:pt x="417217" y="53572"/>
                </a:lnTo>
                <a:lnTo>
                  <a:pt x="373896" y="41670"/>
                </a:lnTo>
                <a:lnTo>
                  <a:pt x="338436" y="32741"/>
                </a:lnTo>
                <a:lnTo>
                  <a:pt x="301250" y="28552"/>
                </a:lnTo>
                <a:lnTo>
                  <a:pt x="265097" y="22570"/>
                </a:lnTo>
                <a:lnTo>
                  <a:pt x="229599" y="17797"/>
                </a:lnTo>
                <a:lnTo>
                  <a:pt x="186427" y="10975"/>
                </a:lnTo>
                <a:lnTo>
                  <a:pt x="156771" y="6889"/>
                </a:lnTo>
                <a:lnTo>
                  <a:pt x="124233" y="1360"/>
                </a:lnTo>
                <a:lnTo>
                  <a:pt x="80264" y="179"/>
                </a:lnTo>
                <a:lnTo>
                  <a:pt x="36181" y="4"/>
                </a:lnTo>
                <a:lnTo>
                  <a:pt x="28644" y="0"/>
                </a:lnTo>
                <a:lnTo>
                  <a:pt x="28026" y="992"/>
                </a:lnTo>
                <a:lnTo>
                  <a:pt x="27339" y="4740"/>
                </a:lnTo>
                <a:lnTo>
                  <a:pt x="28148" y="6136"/>
                </a:lnTo>
                <a:lnTo>
                  <a:pt x="29679" y="7067"/>
                </a:lnTo>
                <a:lnTo>
                  <a:pt x="31692" y="7688"/>
                </a:lnTo>
                <a:lnTo>
                  <a:pt x="49181" y="20958"/>
                </a:lnTo>
                <a:lnTo>
                  <a:pt x="87076" y="30761"/>
                </a:lnTo>
                <a:lnTo>
                  <a:pt x="129649" y="34249"/>
                </a:lnTo>
                <a:lnTo>
                  <a:pt x="160148" y="40357"/>
                </a:lnTo>
                <a:lnTo>
                  <a:pt x="199917" y="49661"/>
                </a:lnTo>
                <a:lnTo>
                  <a:pt x="240022" y="57544"/>
                </a:lnTo>
                <a:lnTo>
                  <a:pt x="282744" y="62519"/>
                </a:lnTo>
                <a:lnTo>
                  <a:pt x="314625" y="68353"/>
                </a:lnTo>
                <a:lnTo>
                  <a:pt x="358467" y="71515"/>
                </a:lnTo>
                <a:lnTo>
                  <a:pt x="397474" y="77303"/>
                </a:lnTo>
                <a:lnTo>
                  <a:pt x="437144" y="80451"/>
                </a:lnTo>
                <a:lnTo>
                  <a:pt x="472429" y="84704"/>
                </a:lnTo>
                <a:lnTo>
                  <a:pt x="503325" y="87255"/>
                </a:lnTo>
                <a:lnTo>
                  <a:pt x="540386" y="88691"/>
                </a:lnTo>
                <a:lnTo>
                  <a:pt x="584316" y="93917"/>
                </a:lnTo>
                <a:lnTo>
                  <a:pt x="625074" y="98367"/>
                </a:lnTo>
                <a:lnTo>
                  <a:pt x="660685" y="104111"/>
                </a:lnTo>
                <a:lnTo>
                  <a:pt x="691505" y="105802"/>
                </a:lnTo>
                <a:lnTo>
                  <a:pt x="722400" y="109200"/>
                </a:lnTo>
                <a:lnTo>
                  <a:pt x="762394" y="114045"/>
                </a:lnTo>
                <a:lnTo>
                  <a:pt x="805277" y="115966"/>
                </a:lnTo>
                <a:lnTo>
                  <a:pt x="811958" y="116075"/>
                </a:lnTo>
                <a:lnTo>
                  <a:pt x="802930" y="111342"/>
                </a:lnTo>
                <a:lnTo>
                  <a:pt x="766851" y="107982"/>
                </a:lnTo>
                <a:lnTo>
                  <a:pt x="729152" y="107400"/>
                </a:lnTo>
                <a:lnTo>
                  <a:pt x="686095" y="107204"/>
                </a:lnTo>
                <a:lnTo>
                  <a:pt x="644407" y="107165"/>
                </a:lnTo>
                <a:lnTo>
                  <a:pt x="600380" y="107157"/>
                </a:lnTo>
                <a:lnTo>
                  <a:pt x="565284" y="107156"/>
                </a:lnTo>
                <a:lnTo>
                  <a:pt x="529750" y="107155"/>
                </a:lnTo>
                <a:lnTo>
                  <a:pt x="494086" y="107155"/>
                </a:lnTo>
                <a:lnTo>
                  <a:pt x="458384" y="107155"/>
                </a:lnTo>
                <a:lnTo>
                  <a:pt x="422670" y="106163"/>
                </a:lnTo>
                <a:lnTo>
                  <a:pt x="386952" y="101019"/>
                </a:lnTo>
                <a:lnTo>
                  <a:pt x="352226" y="99054"/>
                </a:lnTo>
                <a:lnTo>
                  <a:pt x="313323" y="98390"/>
                </a:lnTo>
                <a:lnTo>
                  <a:pt x="285982" y="95629"/>
                </a:lnTo>
                <a:lnTo>
                  <a:pt x="250077" y="90547"/>
                </a:lnTo>
                <a:lnTo>
                  <a:pt x="208035" y="82393"/>
                </a:lnTo>
                <a:lnTo>
                  <a:pt x="164685" y="80634"/>
                </a:lnTo>
                <a:lnTo>
                  <a:pt x="122101" y="80371"/>
                </a:lnTo>
                <a:lnTo>
                  <a:pt x="156376" y="80366"/>
                </a:lnTo>
                <a:lnTo>
                  <a:pt x="191634" y="80366"/>
                </a:lnTo>
                <a:lnTo>
                  <a:pt x="224791" y="81359"/>
                </a:lnTo>
                <a:lnTo>
                  <a:pt x="269011" y="86503"/>
                </a:lnTo>
                <a:lnTo>
                  <a:pt x="307138" y="88469"/>
                </a:lnTo>
                <a:lnTo>
                  <a:pt x="349837" y="91778"/>
                </a:lnTo>
                <a:lnTo>
                  <a:pt x="384444" y="96315"/>
                </a:lnTo>
                <a:lnTo>
                  <a:pt x="419834" y="100305"/>
                </a:lnTo>
                <a:lnTo>
                  <a:pt x="455455" y="107772"/>
                </a:lnTo>
                <a:lnTo>
                  <a:pt x="491145" y="116268"/>
                </a:lnTo>
                <a:lnTo>
                  <a:pt x="534020" y="128027"/>
                </a:lnTo>
                <a:lnTo>
                  <a:pt x="577289" y="139905"/>
                </a:lnTo>
                <a:lnTo>
                  <a:pt x="615528" y="151805"/>
                </a:lnTo>
                <a:lnTo>
                  <a:pt x="654578" y="166687"/>
                </a:lnTo>
                <a:lnTo>
                  <a:pt x="689441" y="177417"/>
                </a:lnTo>
                <a:lnTo>
                  <a:pt x="689815" y="177809"/>
                </a:lnTo>
                <a:lnTo>
                  <a:pt x="689072" y="178070"/>
                </a:lnTo>
                <a:lnTo>
                  <a:pt x="652047" y="157195"/>
                </a:lnTo>
                <a:lnTo>
                  <a:pt x="616184" y="143351"/>
                </a:lnTo>
                <a:lnTo>
                  <a:pt x="580437" y="131062"/>
                </a:lnTo>
                <a:lnTo>
                  <a:pt x="537583" y="119081"/>
                </a:lnTo>
                <a:lnTo>
                  <a:pt x="501699" y="111130"/>
                </a:lnTo>
                <a:lnTo>
                  <a:pt x="461080" y="107341"/>
                </a:lnTo>
                <a:lnTo>
                  <a:pt x="422477" y="101368"/>
                </a:lnTo>
                <a:lnTo>
                  <a:pt x="381052" y="99157"/>
                </a:lnTo>
                <a:lnTo>
                  <a:pt x="342210" y="98501"/>
                </a:lnTo>
                <a:lnTo>
                  <a:pt x="299723" y="98308"/>
                </a:lnTo>
                <a:lnTo>
                  <a:pt x="255715" y="98250"/>
                </a:lnTo>
                <a:lnTo>
                  <a:pt x="212248" y="99225"/>
                </a:lnTo>
                <a:lnTo>
                  <a:pt x="173793" y="104365"/>
                </a:lnTo>
                <a:lnTo>
                  <a:pt x="138255" y="107321"/>
                </a:lnTo>
                <a:lnTo>
                  <a:pt x="96432" y="114060"/>
                </a:lnTo>
                <a:lnTo>
                  <a:pt x="67268" y="118131"/>
                </a:lnTo>
                <a:lnTo>
                  <a:pt x="27232" y="130245"/>
                </a:lnTo>
                <a:lnTo>
                  <a:pt x="0" y="1339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dirty="0" smtClean="0">
                <a:ln>
                  <a:noFill/>
                </a:ln>
              </a:rPr>
              <a:t>Acute Respiratory Disease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US" dirty="0" smtClean="0"/>
              <a:t>Can be caused by the </a:t>
            </a:r>
            <a:r>
              <a:rPr lang="en-US" i="1" dirty="0" smtClean="0"/>
              <a:t>respiratory </a:t>
            </a:r>
            <a:r>
              <a:rPr lang="en-US" i="1" dirty="0" err="1" smtClean="0"/>
              <a:t>syncytial</a:t>
            </a:r>
            <a:r>
              <a:rPr lang="en-US" i="1" dirty="0" smtClean="0"/>
              <a:t> virus:</a:t>
            </a:r>
            <a:endParaRPr lang="en-US" dirty="0" smtClean="0"/>
          </a:p>
          <a:p>
            <a:pPr lvl="1"/>
            <a:r>
              <a:rPr lang="en-US" dirty="0" smtClean="0"/>
              <a:t>naturally effects both humans and chimpanzees</a:t>
            </a:r>
          </a:p>
          <a:p>
            <a:pPr lvl="1"/>
            <a:r>
              <a:rPr lang="en-US" dirty="0" smtClean="0"/>
              <a:t>chimpanzees suffer similar symptoms as humans</a:t>
            </a:r>
          </a:p>
          <a:p>
            <a:pPr lvl="1"/>
            <a:r>
              <a:rPr lang="en-US" dirty="0" smtClean="0"/>
              <a:t>vaccines are being tested on chimpanzees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2590800"/>
            <a:ext cx="2057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Respiratory </a:t>
            </a:r>
            <a:r>
              <a:rPr lang="en-US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Syncytial</a:t>
            </a: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Virus – </a:t>
            </a:r>
            <a:r>
              <a:rPr lang="en-U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causes respiratory infections in adults and bronchitis in children</a:t>
            </a:r>
          </a:p>
        </p:txBody>
      </p:sp>
      <p:pic>
        <p:nvPicPr>
          <p:cNvPr id="6" name="Picture 5" descr="beaker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1" y="1447800"/>
            <a:ext cx="1600200" cy="1068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6600" dirty="0" smtClean="0">
                <a:ln>
                  <a:noFill/>
                </a:ln>
              </a:rPr>
              <a:t> Swine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Are closely related to humans in the following ways:</a:t>
            </a:r>
          </a:p>
          <a:p>
            <a:pPr lvl="1"/>
            <a:r>
              <a:rPr lang="en-US" sz="3200" smtClean="0"/>
              <a:t>skin</a:t>
            </a:r>
          </a:p>
          <a:p>
            <a:pPr lvl="1"/>
            <a:r>
              <a:rPr lang="en-US" sz="3200" smtClean="0"/>
              <a:t>body systems</a:t>
            </a:r>
          </a:p>
          <a:p>
            <a:pPr lvl="1"/>
            <a:r>
              <a:rPr lang="en-US" sz="3200" smtClean="0"/>
              <a:t>anatomy</a:t>
            </a:r>
            <a:r>
              <a:rPr lang="en-US" smtClean="0"/>
              <a:t> </a:t>
            </a:r>
          </a:p>
        </p:txBody>
      </p:sp>
      <p:pic>
        <p:nvPicPr>
          <p:cNvPr id="4" name="Picture 3" descr="pig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819400"/>
            <a:ext cx="3661363" cy="2450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6600" dirty="0" err="1" smtClean="0">
                <a:ln>
                  <a:noFill/>
                </a:ln>
              </a:rPr>
              <a:t>Xenograft</a:t>
            </a:r>
            <a:r>
              <a:rPr lang="en-US" dirty="0" smtClean="0">
                <a:ln>
                  <a:noFill/>
                </a:ln>
              </a:rPr>
              <a:t> 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Is the transplantation of living tissue from one species to another</a:t>
            </a:r>
          </a:p>
          <a:p>
            <a:r>
              <a:rPr lang="en-US" sz="2800" dirty="0" smtClean="0"/>
              <a:t>Is often completed on human burn victims using swine tissue</a:t>
            </a:r>
          </a:p>
          <a:p>
            <a:r>
              <a:rPr lang="en-US" sz="2800" dirty="0" smtClean="0"/>
              <a:t>Procedures so successful that </a:t>
            </a:r>
            <a:r>
              <a:rPr lang="en-US" sz="2800" dirty="0" err="1" smtClean="0"/>
              <a:t>xenotransplantation</a:t>
            </a:r>
            <a:r>
              <a:rPr lang="en-US" sz="2800" dirty="0" smtClean="0"/>
              <a:t> is now being looked at in swine, which will allow organs to be transplanted into humans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90538">
            <a:off x="-108679" y="5153011"/>
            <a:ext cx="1371200" cy="97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6600" dirty="0" smtClean="0">
                <a:ln>
                  <a:noFill/>
                </a:ln>
              </a:rPr>
              <a:t>CAT Scan </a:t>
            </a:r>
          </a:p>
        </p:txBody>
      </p:sp>
      <p:sp>
        <p:nvSpPr>
          <p:cNvPr id="34825" name="Rectangle 9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3200" dirty="0" smtClean="0"/>
              <a:t>Developed by using swine as models for humans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14400" y="5766137"/>
            <a:ext cx="746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Lab Fact:</a:t>
            </a:r>
            <a:r>
              <a:rPr lang="en-US" sz="2000" b="1" dirty="0">
                <a:solidFill>
                  <a:srgbClr val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The largest pig recorded weighed 2,552 </a:t>
            </a:r>
            <a:r>
              <a:rPr lang="en-US" sz="2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pounds.</a:t>
            </a:r>
            <a:endParaRPr lang="en-US" sz="20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endParaRPr lang="en-US" sz="2000" dirty="0">
              <a:latin typeface="Calibri" pitchFamily="34" charset="0"/>
              <a:ea typeface="Times New Roman" pitchFamily="18" charset="0"/>
            </a:endParaRPr>
          </a:p>
          <a:p>
            <a:pPr algn="just"/>
            <a:endParaRPr lang="en-US" sz="2000" dirty="0">
              <a:latin typeface="Calibri" pitchFamily="34" charset="0"/>
              <a:ea typeface="Times New Roman" pitchFamily="18" charset="0"/>
            </a:endParaRPr>
          </a:p>
        </p:txBody>
      </p:sp>
      <p:pic>
        <p:nvPicPr>
          <p:cNvPr id="8" name="Picture 7" descr="pig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895600"/>
            <a:ext cx="2692400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9" name="Picture 8" descr="CAT Sca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2743200"/>
            <a:ext cx="2659931" cy="1732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</a:rPr>
              <a:t>Policies, Laws &amp; Regulations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Are enforced to protect the safety and well-being of research animals</a:t>
            </a:r>
          </a:p>
          <a:p>
            <a:r>
              <a:rPr lang="en-US" sz="3200" dirty="0" smtClean="0"/>
              <a:t>Are administered at the national, state and local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Picture 4" descr="0114_PAL_Phot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429000"/>
            <a:ext cx="2880364" cy="2304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n>
                  <a:noFill/>
                </a:ln>
              </a:rPr>
              <a:t>The Animal Welfare Act (AWA) 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Was passed by U.S. Congress in 1966</a:t>
            </a:r>
          </a:p>
          <a:p>
            <a:r>
              <a:rPr lang="en-US" sz="2800" dirty="0" smtClean="0"/>
              <a:t>Protects certain animals from inhumane treatment</a:t>
            </a:r>
          </a:p>
          <a:p>
            <a:r>
              <a:rPr lang="en-US" sz="2800" dirty="0" smtClean="0"/>
              <a:t>Requires minimum standards of treatment and care</a:t>
            </a:r>
          </a:p>
          <a:p>
            <a:r>
              <a:rPr lang="en-US" sz="2800" dirty="0" smtClean="0"/>
              <a:t>Guarantees research animals the following:</a:t>
            </a:r>
          </a:p>
          <a:p>
            <a:pPr lvl="1"/>
            <a:r>
              <a:rPr lang="en-US" sz="2800" dirty="0" smtClean="0"/>
              <a:t>veterinary care</a:t>
            </a:r>
          </a:p>
          <a:p>
            <a:pPr lvl="1"/>
            <a:r>
              <a:rPr lang="en-US" sz="2800" dirty="0" smtClean="0"/>
              <a:t>anesthesia or pain relievers</a:t>
            </a:r>
          </a:p>
          <a:p>
            <a:pPr lvl="1"/>
            <a:r>
              <a:rPr lang="en-US" sz="2800" dirty="0" smtClean="0"/>
              <a:t>opportunity to exercise daily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4400" dirty="0" smtClean="0">
                <a:ln>
                  <a:noFill/>
                </a:ln>
              </a:rPr>
              <a:t>The Animal &amp; Plant Health </a:t>
            </a:r>
            <a:br>
              <a:rPr lang="en-US" sz="4400" dirty="0" smtClean="0">
                <a:ln>
                  <a:noFill/>
                </a:ln>
              </a:rPr>
            </a:br>
            <a:r>
              <a:rPr lang="en-US" sz="4400" dirty="0" smtClean="0">
                <a:ln>
                  <a:noFill/>
                </a:ln>
              </a:rPr>
              <a:t>Inspection Service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Is a branch of the U.S. Department of Agriculture</a:t>
            </a:r>
          </a:p>
          <a:p>
            <a:r>
              <a:rPr lang="en-US" sz="3200" dirty="0" smtClean="0"/>
              <a:t>Enforces the Animal Welfare Act</a:t>
            </a:r>
          </a:p>
          <a:p>
            <a:r>
              <a:rPr lang="en-US" sz="3200" dirty="0" smtClean="0"/>
              <a:t>Administers license and registration of regulated commercial animal breeders, dealers, transportation companies and research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 smtClean="0">
                <a:ln>
                  <a:noFill/>
                </a:ln>
              </a:rPr>
              <a:t>The Public Health Service </a:t>
            </a:r>
            <a:br>
              <a:rPr lang="en-US" sz="4000" dirty="0" smtClean="0">
                <a:ln>
                  <a:noFill/>
                </a:ln>
              </a:rPr>
            </a:br>
            <a:r>
              <a:rPr lang="en-US" sz="4000" dirty="0" smtClean="0">
                <a:ln>
                  <a:noFill/>
                </a:ln>
              </a:rPr>
              <a:t>Policy (PHSP)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Includes nine U.S. government principles said to be the foundation of humane care and use of research animals</a:t>
            </a:r>
          </a:p>
          <a:p>
            <a:r>
              <a:rPr lang="en-US" sz="2800" dirty="0" smtClean="0"/>
              <a:t>Is not a federal law, but institutions must adhere to it to receive funding from PHSP member agencies, such as:</a:t>
            </a:r>
          </a:p>
          <a:p>
            <a:pPr lvl="1"/>
            <a:r>
              <a:rPr lang="en-US" sz="2800" dirty="0" smtClean="0"/>
              <a:t>Food and Drug Administration</a:t>
            </a:r>
          </a:p>
          <a:p>
            <a:pPr lvl="1"/>
            <a:r>
              <a:rPr lang="en-US" sz="2800" dirty="0" smtClean="0"/>
              <a:t>Center for Disease Control and Prevention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smtClean="0">
                <a:ln>
                  <a:noFill/>
                </a:ln>
              </a:rPr>
              <a:t>The Chimpanzee Sanctuary Act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Guarantees lifetime care for chimpanzees used, purchased or bred for research at the following:</a:t>
            </a:r>
          </a:p>
          <a:p>
            <a:pPr lvl="1"/>
            <a:r>
              <a:rPr lang="en-US" sz="3200" dirty="0" smtClean="0"/>
              <a:t>Food and Drug Administration</a:t>
            </a:r>
          </a:p>
          <a:p>
            <a:pPr lvl="1"/>
            <a:r>
              <a:rPr lang="en-US" sz="3200" dirty="0" smtClean="0"/>
              <a:t>National Institutes of Health</a:t>
            </a:r>
          </a:p>
          <a:p>
            <a:pPr lvl="1"/>
            <a:r>
              <a:rPr lang="en-US" sz="3200" dirty="0" smtClean="0"/>
              <a:t>Other U.S. agencies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5" name="Picture 4" descr="chimpanzee sanctuary ac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4419600"/>
            <a:ext cx="2768600" cy="1809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Activist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r>
              <a:rPr lang="en-US" dirty="0" smtClean="0"/>
              <a:t>Aristotle – among the first to experiment on animals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Louis Pasteur – produced the germ theory of medicine by using anthrax in sheep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Peter Singer – wrote “Animal Liberation”</a:t>
            </a:r>
          </a:p>
          <a:p>
            <a:pPr lvl="1">
              <a:lnSpc>
                <a:spcPts val="3200"/>
              </a:lnSpc>
            </a:pPr>
            <a:r>
              <a:rPr lang="en-US" dirty="0" smtClean="0"/>
              <a:t>Experimentation on Animals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Rudolph </a:t>
            </a:r>
            <a:r>
              <a:rPr lang="en-US" dirty="0" err="1" smtClean="0"/>
              <a:t>Jaenisch</a:t>
            </a:r>
            <a:r>
              <a:rPr lang="en-US" dirty="0" smtClean="0"/>
              <a:t>- produced the first transgenic mammal </a:t>
            </a:r>
          </a:p>
          <a:p>
            <a:pPr lvl="1">
              <a:lnSpc>
                <a:spcPts val="3200"/>
              </a:lnSpc>
            </a:pPr>
            <a:r>
              <a:rPr lang="en-US" dirty="0" smtClean="0"/>
              <a:t>First closed in 1996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4625009"/>
            <a:ext cx="1391702" cy="161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4625009"/>
            <a:ext cx="1219200" cy="162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</a:rPr>
              <a:t>Animals Researched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Mice</a:t>
            </a:r>
          </a:p>
          <a:p>
            <a:r>
              <a:rPr lang="en-US" sz="3200" dirty="0" smtClean="0"/>
              <a:t>Rabbits</a:t>
            </a:r>
          </a:p>
          <a:p>
            <a:r>
              <a:rPr lang="en-US" sz="3200" dirty="0" smtClean="0"/>
              <a:t>Cats</a:t>
            </a:r>
          </a:p>
          <a:p>
            <a:r>
              <a:rPr lang="en-US" sz="3200" dirty="0" smtClean="0"/>
              <a:t>Dogs</a:t>
            </a:r>
          </a:p>
          <a:p>
            <a:r>
              <a:rPr lang="en-US" sz="3200" dirty="0" smtClean="0"/>
              <a:t>Nonhuman Primates</a:t>
            </a:r>
          </a:p>
          <a:p>
            <a:r>
              <a:rPr lang="en-US" sz="3200" dirty="0" smtClean="0"/>
              <a:t>Pigs</a:t>
            </a:r>
          </a:p>
        </p:txBody>
      </p:sp>
      <p:pic>
        <p:nvPicPr>
          <p:cNvPr id="4" name="Picture 19" descr="mouse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" y="1336466"/>
            <a:ext cx="838200" cy="102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327_PhotoObjec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752600"/>
            <a:ext cx="1028224" cy="1039923"/>
          </a:xfrm>
          <a:prstGeom prst="rect">
            <a:avLst/>
          </a:prstGeom>
        </p:spPr>
      </p:pic>
      <p:pic>
        <p:nvPicPr>
          <p:cNvPr id="6" name="Picture 5" descr="2329_PhotoObjec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981200"/>
            <a:ext cx="1753132" cy="1547139"/>
          </a:xfrm>
          <a:prstGeom prst="rect">
            <a:avLst/>
          </a:prstGeom>
        </p:spPr>
      </p:pic>
      <p:pic>
        <p:nvPicPr>
          <p:cNvPr id="7" name="Picture 6" descr="2272_PhotoObject_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886200"/>
            <a:ext cx="1214630" cy="1219202"/>
          </a:xfrm>
          <a:prstGeom prst="rect">
            <a:avLst/>
          </a:prstGeom>
        </p:spPr>
      </p:pic>
      <p:pic>
        <p:nvPicPr>
          <p:cNvPr id="8" name="Picture 7" descr="PIG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4648200"/>
            <a:ext cx="1524000" cy="108857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SMARTInkShape-108"/>
          <p:cNvSpPr/>
          <p:nvPr/>
        </p:nvSpPr>
        <p:spPr>
          <a:xfrm>
            <a:off x="2546235" y="4583107"/>
            <a:ext cx="1230937" cy="1094094"/>
          </a:xfrm>
          <a:custGeom>
            <a:avLst/>
            <a:gdLst/>
            <a:ahLst/>
            <a:cxnLst/>
            <a:rect l="0" t="0" r="0" b="0"/>
            <a:pathLst>
              <a:path w="1230937" h="1094094">
                <a:moveTo>
                  <a:pt x="1123866" y="444307"/>
                </a:moveTo>
                <a:lnTo>
                  <a:pt x="1138106" y="429075"/>
                </a:lnTo>
                <a:lnTo>
                  <a:pt x="1148581" y="398854"/>
                </a:lnTo>
                <a:lnTo>
                  <a:pt x="1148741" y="387395"/>
                </a:lnTo>
                <a:lnTo>
                  <a:pt x="1143253" y="370779"/>
                </a:lnTo>
                <a:lnTo>
                  <a:pt x="1121136" y="331300"/>
                </a:lnTo>
                <a:lnTo>
                  <a:pt x="1105198" y="297052"/>
                </a:lnTo>
                <a:lnTo>
                  <a:pt x="1082035" y="255257"/>
                </a:lnTo>
                <a:lnTo>
                  <a:pt x="1052408" y="214580"/>
                </a:lnTo>
                <a:lnTo>
                  <a:pt x="1021668" y="175562"/>
                </a:lnTo>
                <a:lnTo>
                  <a:pt x="985209" y="136396"/>
                </a:lnTo>
                <a:lnTo>
                  <a:pt x="944652" y="95482"/>
                </a:lnTo>
                <a:lnTo>
                  <a:pt x="900543" y="58455"/>
                </a:lnTo>
                <a:lnTo>
                  <a:pt x="855965" y="32473"/>
                </a:lnTo>
                <a:lnTo>
                  <a:pt x="819262" y="19035"/>
                </a:lnTo>
                <a:lnTo>
                  <a:pt x="784354" y="9841"/>
                </a:lnTo>
                <a:lnTo>
                  <a:pt x="753698" y="3825"/>
                </a:lnTo>
                <a:lnTo>
                  <a:pt x="720230" y="490"/>
                </a:lnTo>
                <a:lnTo>
                  <a:pt x="685512" y="0"/>
                </a:lnTo>
                <a:lnTo>
                  <a:pt x="650237" y="3090"/>
                </a:lnTo>
                <a:lnTo>
                  <a:pt x="611131" y="10407"/>
                </a:lnTo>
                <a:lnTo>
                  <a:pt x="570258" y="22761"/>
                </a:lnTo>
                <a:lnTo>
                  <a:pt x="536611" y="37733"/>
                </a:lnTo>
                <a:lnTo>
                  <a:pt x="492332" y="60570"/>
                </a:lnTo>
                <a:lnTo>
                  <a:pt x="454628" y="84191"/>
                </a:lnTo>
                <a:lnTo>
                  <a:pt x="417525" y="107965"/>
                </a:lnTo>
                <a:lnTo>
                  <a:pt x="375654" y="131770"/>
                </a:lnTo>
                <a:lnTo>
                  <a:pt x="338425" y="160321"/>
                </a:lnTo>
                <a:lnTo>
                  <a:pt x="300522" y="193724"/>
                </a:lnTo>
                <a:lnTo>
                  <a:pt x="257448" y="224961"/>
                </a:lnTo>
                <a:lnTo>
                  <a:pt x="213007" y="261486"/>
                </a:lnTo>
                <a:lnTo>
                  <a:pt x="168386" y="302051"/>
                </a:lnTo>
                <a:lnTo>
                  <a:pt x="130870" y="346162"/>
                </a:lnTo>
                <a:lnTo>
                  <a:pt x="100084" y="390739"/>
                </a:lnTo>
                <a:lnTo>
                  <a:pt x="70184" y="435378"/>
                </a:lnTo>
                <a:lnTo>
                  <a:pt x="54956" y="464812"/>
                </a:lnTo>
                <a:lnTo>
                  <a:pt x="40922" y="505573"/>
                </a:lnTo>
                <a:lnTo>
                  <a:pt x="22458" y="548425"/>
                </a:lnTo>
                <a:lnTo>
                  <a:pt x="12482" y="578344"/>
                </a:lnTo>
                <a:lnTo>
                  <a:pt x="5963" y="620861"/>
                </a:lnTo>
                <a:lnTo>
                  <a:pt x="156" y="658216"/>
                </a:lnTo>
                <a:lnTo>
                  <a:pt x="0" y="700395"/>
                </a:lnTo>
                <a:lnTo>
                  <a:pt x="5849" y="741065"/>
                </a:lnTo>
                <a:lnTo>
                  <a:pt x="12039" y="782281"/>
                </a:lnTo>
                <a:lnTo>
                  <a:pt x="22816" y="819086"/>
                </a:lnTo>
                <a:lnTo>
                  <a:pt x="37145" y="855020"/>
                </a:lnTo>
                <a:lnTo>
                  <a:pt x="55750" y="887137"/>
                </a:lnTo>
                <a:lnTo>
                  <a:pt x="83963" y="928214"/>
                </a:lnTo>
                <a:lnTo>
                  <a:pt x="128358" y="967810"/>
                </a:lnTo>
                <a:lnTo>
                  <a:pt x="168998" y="997898"/>
                </a:lnTo>
                <a:lnTo>
                  <a:pt x="204229" y="1017010"/>
                </a:lnTo>
                <a:lnTo>
                  <a:pt x="245988" y="1030340"/>
                </a:lnTo>
                <a:lnTo>
                  <a:pt x="286574" y="1045173"/>
                </a:lnTo>
                <a:lnTo>
                  <a:pt x="320816" y="1058573"/>
                </a:lnTo>
                <a:lnTo>
                  <a:pt x="356097" y="1066182"/>
                </a:lnTo>
                <a:lnTo>
                  <a:pt x="391686" y="1071082"/>
                </a:lnTo>
                <a:lnTo>
                  <a:pt x="427367" y="1078818"/>
                </a:lnTo>
                <a:lnTo>
                  <a:pt x="463074" y="1084748"/>
                </a:lnTo>
                <a:lnTo>
                  <a:pt x="501436" y="1089151"/>
                </a:lnTo>
                <a:lnTo>
                  <a:pt x="544221" y="1094093"/>
                </a:lnTo>
                <a:lnTo>
                  <a:pt x="585672" y="1092911"/>
                </a:lnTo>
                <a:lnTo>
                  <a:pt x="625734" y="1088923"/>
                </a:lnTo>
                <a:lnTo>
                  <a:pt x="666378" y="1085096"/>
                </a:lnTo>
                <a:lnTo>
                  <a:pt x="706203" y="1080324"/>
                </a:lnTo>
                <a:lnTo>
                  <a:pt x="746775" y="1076264"/>
                </a:lnTo>
                <a:lnTo>
                  <a:pt x="786578" y="1066132"/>
                </a:lnTo>
                <a:lnTo>
                  <a:pt x="827146" y="1053207"/>
                </a:lnTo>
                <a:lnTo>
                  <a:pt x="864301" y="1040449"/>
                </a:lnTo>
                <a:lnTo>
                  <a:pt x="900445" y="1024100"/>
                </a:lnTo>
                <a:lnTo>
                  <a:pt x="936290" y="1006688"/>
                </a:lnTo>
                <a:lnTo>
                  <a:pt x="972046" y="986316"/>
                </a:lnTo>
                <a:lnTo>
                  <a:pt x="1014943" y="952766"/>
                </a:lnTo>
                <a:lnTo>
                  <a:pt x="1058217" y="917475"/>
                </a:lnTo>
                <a:lnTo>
                  <a:pt x="1096457" y="879195"/>
                </a:lnTo>
                <a:lnTo>
                  <a:pt x="1123682" y="845352"/>
                </a:lnTo>
                <a:lnTo>
                  <a:pt x="1147955" y="810190"/>
                </a:lnTo>
                <a:lnTo>
                  <a:pt x="1170361" y="774636"/>
                </a:lnTo>
                <a:lnTo>
                  <a:pt x="1190559" y="738966"/>
                </a:lnTo>
                <a:lnTo>
                  <a:pt x="1205474" y="703261"/>
                </a:lnTo>
                <a:lnTo>
                  <a:pt x="1219815" y="664901"/>
                </a:lnTo>
                <a:lnTo>
                  <a:pt x="1227702" y="624762"/>
                </a:lnTo>
                <a:lnTo>
                  <a:pt x="1230038" y="585087"/>
                </a:lnTo>
                <a:lnTo>
                  <a:pt x="1230731" y="541912"/>
                </a:lnTo>
                <a:lnTo>
                  <a:pt x="1230936" y="500347"/>
                </a:lnTo>
                <a:lnTo>
                  <a:pt x="1228351" y="462895"/>
                </a:lnTo>
                <a:lnTo>
                  <a:pt x="1221301" y="424017"/>
                </a:lnTo>
                <a:lnTo>
                  <a:pt x="1210283" y="383725"/>
                </a:lnTo>
                <a:lnTo>
                  <a:pt x="1194450" y="346651"/>
                </a:lnTo>
                <a:lnTo>
                  <a:pt x="1177192" y="310530"/>
                </a:lnTo>
                <a:lnTo>
                  <a:pt x="1153582" y="267510"/>
                </a:lnTo>
                <a:lnTo>
                  <a:pt x="1123673" y="224212"/>
                </a:lnTo>
                <a:lnTo>
                  <a:pt x="1094981" y="188614"/>
                </a:lnTo>
                <a:lnTo>
                  <a:pt x="1052153" y="149873"/>
                </a:lnTo>
                <a:lnTo>
                  <a:pt x="1016710" y="1228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Shape-109"/>
          <p:cNvSpPr/>
          <p:nvPr/>
        </p:nvSpPr>
        <p:spPr>
          <a:xfrm>
            <a:off x="680054" y="1419831"/>
            <a:ext cx="766556" cy="676224"/>
          </a:xfrm>
          <a:custGeom>
            <a:avLst/>
            <a:gdLst/>
            <a:ahLst/>
            <a:cxnLst/>
            <a:rect l="0" t="0" r="0" b="0"/>
            <a:pathLst>
              <a:path w="766556" h="676224">
                <a:moveTo>
                  <a:pt x="766555" y="98216"/>
                </a:moveTo>
                <a:lnTo>
                  <a:pt x="766555" y="53924"/>
                </a:lnTo>
                <a:lnTo>
                  <a:pt x="766555" y="33563"/>
                </a:lnTo>
                <a:lnTo>
                  <a:pt x="763909" y="27148"/>
                </a:lnTo>
                <a:lnTo>
                  <a:pt x="758867" y="19685"/>
                </a:lnTo>
                <a:lnTo>
                  <a:pt x="748513" y="13652"/>
                </a:lnTo>
                <a:lnTo>
                  <a:pt x="703924" y="2036"/>
                </a:lnTo>
                <a:lnTo>
                  <a:pt x="665152" y="259"/>
                </a:lnTo>
                <a:lnTo>
                  <a:pt x="620885" y="43"/>
                </a:lnTo>
                <a:lnTo>
                  <a:pt x="582669" y="0"/>
                </a:lnTo>
                <a:lnTo>
                  <a:pt x="543840" y="4733"/>
                </a:lnTo>
                <a:lnTo>
                  <a:pt x="505656" y="12419"/>
                </a:lnTo>
                <a:lnTo>
                  <a:pt x="468479" y="17768"/>
                </a:lnTo>
                <a:lnTo>
                  <a:pt x="430410" y="24660"/>
                </a:lnTo>
                <a:lnTo>
                  <a:pt x="390688" y="32986"/>
                </a:lnTo>
                <a:lnTo>
                  <a:pt x="352688" y="44688"/>
                </a:lnTo>
                <a:lnTo>
                  <a:pt x="312292" y="56554"/>
                </a:lnTo>
                <a:lnTo>
                  <a:pt x="270093" y="66716"/>
                </a:lnTo>
                <a:lnTo>
                  <a:pt x="232514" y="84754"/>
                </a:lnTo>
                <a:lnTo>
                  <a:pt x="192753" y="107426"/>
                </a:lnTo>
                <a:lnTo>
                  <a:pt x="154624" y="130811"/>
                </a:lnTo>
                <a:lnTo>
                  <a:pt x="132143" y="147671"/>
                </a:lnTo>
                <a:lnTo>
                  <a:pt x="95117" y="188872"/>
                </a:lnTo>
                <a:lnTo>
                  <a:pt x="65382" y="225997"/>
                </a:lnTo>
                <a:lnTo>
                  <a:pt x="47162" y="250840"/>
                </a:lnTo>
                <a:lnTo>
                  <a:pt x="25735" y="289535"/>
                </a:lnTo>
                <a:lnTo>
                  <a:pt x="11546" y="329895"/>
                </a:lnTo>
                <a:lnTo>
                  <a:pt x="3320" y="367414"/>
                </a:lnTo>
                <a:lnTo>
                  <a:pt x="0" y="393283"/>
                </a:lnTo>
                <a:lnTo>
                  <a:pt x="5854" y="433173"/>
                </a:lnTo>
                <a:lnTo>
                  <a:pt x="7201" y="472399"/>
                </a:lnTo>
                <a:lnTo>
                  <a:pt x="14556" y="515152"/>
                </a:lnTo>
                <a:lnTo>
                  <a:pt x="17599" y="529583"/>
                </a:lnTo>
                <a:lnTo>
                  <a:pt x="41208" y="571850"/>
                </a:lnTo>
                <a:lnTo>
                  <a:pt x="59126" y="594013"/>
                </a:lnTo>
                <a:lnTo>
                  <a:pt x="99239" y="627200"/>
                </a:lnTo>
                <a:lnTo>
                  <a:pt x="126152" y="642172"/>
                </a:lnTo>
                <a:lnTo>
                  <a:pt x="164577" y="659424"/>
                </a:lnTo>
                <a:lnTo>
                  <a:pt x="208401" y="673820"/>
                </a:lnTo>
                <a:lnTo>
                  <a:pt x="234508" y="676223"/>
                </a:lnTo>
                <a:lnTo>
                  <a:pt x="271347" y="671093"/>
                </a:lnTo>
                <a:lnTo>
                  <a:pt x="314562" y="660470"/>
                </a:lnTo>
                <a:lnTo>
                  <a:pt x="352276" y="644077"/>
                </a:lnTo>
                <a:lnTo>
                  <a:pt x="391019" y="622763"/>
                </a:lnTo>
                <a:lnTo>
                  <a:pt x="428159" y="597015"/>
                </a:lnTo>
                <a:lnTo>
                  <a:pt x="467258" y="573320"/>
                </a:lnTo>
                <a:lnTo>
                  <a:pt x="511467" y="532727"/>
                </a:lnTo>
                <a:lnTo>
                  <a:pt x="554384" y="503206"/>
                </a:lnTo>
                <a:lnTo>
                  <a:pt x="597002" y="463904"/>
                </a:lnTo>
                <a:lnTo>
                  <a:pt x="641372" y="419833"/>
                </a:lnTo>
                <a:lnTo>
                  <a:pt x="675513" y="378021"/>
                </a:lnTo>
                <a:lnTo>
                  <a:pt x="697346" y="353210"/>
                </a:lnTo>
                <a:lnTo>
                  <a:pt x="714887" y="318028"/>
                </a:lnTo>
                <a:lnTo>
                  <a:pt x="736857" y="273749"/>
                </a:lnTo>
                <a:lnTo>
                  <a:pt x="755581" y="233614"/>
                </a:lnTo>
                <a:lnTo>
                  <a:pt x="764388" y="201470"/>
                </a:lnTo>
                <a:lnTo>
                  <a:pt x="765135" y="168882"/>
                </a:lnTo>
                <a:lnTo>
                  <a:pt x="758810" y="129644"/>
                </a:lnTo>
                <a:lnTo>
                  <a:pt x="752860" y="116814"/>
                </a:lnTo>
                <a:lnTo>
                  <a:pt x="733369" y="87399"/>
                </a:lnTo>
                <a:lnTo>
                  <a:pt x="701833" y="64245"/>
                </a:lnTo>
                <a:lnTo>
                  <a:pt x="641540" y="535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SMARTInkShape-Group61"/>
          <p:cNvGrpSpPr/>
          <p:nvPr/>
        </p:nvGrpSpPr>
        <p:grpSpPr>
          <a:xfrm>
            <a:off x="1937742" y="4866679"/>
            <a:ext cx="830462" cy="544713"/>
            <a:chOff x="1937742" y="4866679"/>
            <a:chExt cx="830462" cy="544713"/>
          </a:xfrm>
        </p:grpSpPr>
        <p:sp>
          <p:nvSpPr>
            <p:cNvPr id="11" name="SMARTInkShape-110"/>
            <p:cNvSpPr/>
            <p:nvPr/>
          </p:nvSpPr>
          <p:spPr>
            <a:xfrm>
              <a:off x="2018109" y="4879799"/>
              <a:ext cx="285751" cy="290491"/>
            </a:xfrm>
            <a:custGeom>
              <a:avLst/>
              <a:gdLst/>
              <a:ahLst/>
              <a:cxnLst/>
              <a:rect l="0" t="0" r="0" b="0"/>
              <a:pathLst>
                <a:path w="285751" h="290491">
                  <a:moveTo>
                    <a:pt x="285750" y="4740"/>
                  </a:moveTo>
                  <a:lnTo>
                    <a:pt x="285750" y="0"/>
                  </a:lnTo>
                  <a:lnTo>
                    <a:pt x="284758" y="588"/>
                  </a:lnTo>
                  <a:lnTo>
                    <a:pt x="251748" y="43714"/>
                  </a:lnTo>
                  <a:lnTo>
                    <a:pt x="213363" y="73238"/>
                  </a:lnTo>
                  <a:lnTo>
                    <a:pt x="173961" y="105617"/>
                  </a:lnTo>
                  <a:lnTo>
                    <a:pt x="134794" y="139208"/>
                  </a:lnTo>
                  <a:lnTo>
                    <a:pt x="98394" y="168370"/>
                  </a:lnTo>
                  <a:lnTo>
                    <a:pt x="58341" y="210504"/>
                  </a:lnTo>
                  <a:lnTo>
                    <a:pt x="26958" y="252054"/>
                  </a:lnTo>
                  <a:lnTo>
                    <a:pt x="0" y="290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1"/>
            <p:cNvSpPr/>
            <p:nvPr/>
          </p:nvSpPr>
          <p:spPr>
            <a:xfrm>
              <a:off x="1937742" y="4866679"/>
              <a:ext cx="348259" cy="258963"/>
            </a:xfrm>
            <a:custGeom>
              <a:avLst/>
              <a:gdLst/>
              <a:ahLst/>
              <a:cxnLst/>
              <a:rect l="0" t="0" r="0" b="0"/>
              <a:pathLst>
                <a:path w="348259" h="258963">
                  <a:moveTo>
                    <a:pt x="348258" y="0"/>
                  </a:moveTo>
                  <a:lnTo>
                    <a:pt x="333008" y="992"/>
                  </a:lnTo>
                  <a:lnTo>
                    <a:pt x="310666" y="8122"/>
                  </a:lnTo>
                  <a:lnTo>
                    <a:pt x="267644" y="28680"/>
                  </a:lnTo>
                  <a:lnTo>
                    <a:pt x="230278" y="54219"/>
                  </a:lnTo>
                  <a:lnTo>
                    <a:pt x="191339" y="77517"/>
                  </a:lnTo>
                  <a:lnTo>
                    <a:pt x="152559" y="107365"/>
                  </a:lnTo>
                  <a:lnTo>
                    <a:pt x="118881" y="136045"/>
                  </a:lnTo>
                  <a:lnTo>
                    <a:pt x="80552" y="172734"/>
                  </a:lnTo>
                  <a:lnTo>
                    <a:pt x="41950" y="216383"/>
                  </a:lnTo>
                  <a:lnTo>
                    <a:pt x="0" y="258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2"/>
            <p:cNvSpPr/>
            <p:nvPr/>
          </p:nvSpPr>
          <p:spPr>
            <a:xfrm>
              <a:off x="1991320" y="5018484"/>
              <a:ext cx="205384" cy="34956"/>
            </a:xfrm>
            <a:custGeom>
              <a:avLst/>
              <a:gdLst/>
              <a:ahLst/>
              <a:cxnLst/>
              <a:rect l="0" t="0" r="0" b="0"/>
              <a:pathLst>
                <a:path w="205384" h="34956">
                  <a:moveTo>
                    <a:pt x="205383" y="8930"/>
                  </a:moveTo>
                  <a:lnTo>
                    <a:pt x="184646" y="27022"/>
                  </a:lnTo>
                  <a:lnTo>
                    <a:pt x="179652" y="29920"/>
                  </a:lnTo>
                  <a:lnTo>
                    <a:pt x="147130" y="34955"/>
                  </a:lnTo>
                  <a:lnTo>
                    <a:pt x="108158" y="34626"/>
                  </a:lnTo>
                  <a:lnTo>
                    <a:pt x="67380" y="2327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3"/>
            <p:cNvSpPr/>
            <p:nvPr/>
          </p:nvSpPr>
          <p:spPr>
            <a:xfrm>
              <a:off x="2178844" y="4877110"/>
              <a:ext cx="125016" cy="52079"/>
            </a:xfrm>
            <a:custGeom>
              <a:avLst/>
              <a:gdLst/>
              <a:ahLst/>
              <a:cxnLst/>
              <a:rect l="0" t="0" r="0" b="0"/>
              <a:pathLst>
                <a:path w="125016" h="52079">
                  <a:moveTo>
                    <a:pt x="125015" y="43148"/>
                  </a:moveTo>
                  <a:lnTo>
                    <a:pt x="116894" y="36018"/>
                  </a:lnTo>
                  <a:lnTo>
                    <a:pt x="103647" y="26924"/>
                  </a:lnTo>
                  <a:lnTo>
                    <a:pt x="92005" y="14088"/>
                  </a:lnTo>
                  <a:lnTo>
                    <a:pt x="64391" y="1876"/>
                  </a:lnTo>
                  <a:lnTo>
                    <a:pt x="50446" y="0"/>
                  </a:lnTo>
                  <a:lnTo>
                    <a:pt x="30601" y="3685"/>
                  </a:lnTo>
                  <a:lnTo>
                    <a:pt x="16894" y="11060"/>
                  </a:lnTo>
                  <a:lnTo>
                    <a:pt x="6549" y="29010"/>
                  </a:lnTo>
                  <a:lnTo>
                    <a:pt x="0" y="52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4"/>
            <p:cNvSpPr/>
            <p:nvPr/>
          </p:nvSpPr>
          <p:spPr>
            <a:xfrm>
              <a:off x="2232422" y="4964906"/>
              <a:ext cx="223243" cy="339329"/>
            </a:xfrm>
            <a:custGeom>
              <a:avLst/>
              <a:gdLst/>
              <a:ahLst/>
              <a:cxnLst/>
              <a:rect l="0" t="0" r="0" b="0"/>
              <a:pathLst>
                <a:path w="223243" h="339329">
                  <a:moveTo>
                    <a:pt x="223242" y="0"/>
                  </a:moveTo>
                  <a:lnTo>
                    <a:pt x="213761" y="4740"/>
                  </a:lnTo>
                  <a:lnTo>
                    <a:pt x="206461" y="12359"/>
                  </a:lnTo>
                  <a:lnTo>
                    <a:pt x="173510" y="51543"/>
                  </a:lnTo>
                  <a:lnTo>
                    <a:pt x="148720" y="92695"/>
                  </a:lnTo>
                  <a:lnTo>
                    <a:pt x="126606" y="134392"/>
                  </a:lnTo>
                  <a:lnTo>
                    <a:pt x="100690" y="178653"/>
                  </a:lnTo>
                  <a:lnTo>
                    <a:pt x="77531" y="223250"/>
                  </a:lnTo>
                  <a:lnTo>
                    <a:pt x="55201" y="267891"/>
                  </a:lnTo>
                  <a:lnTo>
                    <a:pt x="0" y="339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5"/>
            <p:cNvSpPr/>
            <p:nvPr/>
          </p:nvSpPr>
          <p:spPr>
            <a:xfrm>
              <a:off x="2205633" y="4920258"/>
              <a:ext cx="169665" cy="303610"/>
            </a:xfrm>
            <a:custGeom>
              <a:avLst/>
              <a:gdLst/>
              <a:ahLst/>
              <a:cxnLst/>
              <a:rect l="0" t="0" r="0" b="0"/>
              <a:pathLst>
                <a:path w="169665" h="303610">
                  <a:moveTo>
                    <a:pt x="169664" y="0"/>
                  </a:moveTo>
                  <a:lnTo>
                    <a:pt x="169664" y="4739"/>
                  </a:lnTo>
                  <a:lnTo>
                    <a:pt x="144346" y="42123"/>
                  </a:lnTo>
                  <a:lnTo>
                    <a:pt x="117258" y="86446"/>
                  </a:lnTo>
                  <a:lnTo>
                    <a:pt x="92505" y="124452"/>
                  </a:lnTo>
                  <a:lnTo>
                    <a:pt x="74643" y="160623"/>
                  </a:lnTo>
                  <a:lnTo>
                    <a:pt x="55681" y="199076"/>
                  </a:lnTo>
                  <a:lnTo>
                    <a:pt x="37347" y="239855"/>
                  </a:lnTo>
                  <a:lnTo>
                    <a:pt x="0" y="303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16"/>
            <p:cNvSpPr/>
            <p:nvPr/>
          </p:nvSpPr>
          <p:spPr>
            <a:xfrm>
              <a:off x="2232422" y="4966656"/>
              <a:ext cx="232173" cy="239353"/>
            </a:xfrm>
            <a:custGeom>
              <a:avLst/>
              <a:gdLst/>
              <a:ahLst/>
              <a:cxnLst/>
              <a:rect l="0" t="0" r="0" b="0"/>
              <a:pathLst>
                <a:path w="232173" h="239353">
                  <a:moveTo>
                    <a:pt x="232172" y="33969"/>
                  </a:moveTo>
                  <a:lnTo>
                    <a:pt x="211434" y="15877"/>
                  </a:lnTo>
                  <a:lnTo>
                    <a:pt x="189931" y="4157"/>
                  </a:lnTo>
                  <a:lnTo>
                    <a:pt x="162991" y="0"/>
                  </a:lnTo>
                  <a:lnTo>
                    <a:pt x="125133" y="3509"/>
                  </a:lnTo>
                  <a:lnTo>
                    <a:pt x="101458" y="10832"/>
                  </a:lnTo>
                  <a:lnTo>
                    <a:pt x="72296" y="29325"/>
                  </a:lnTo>
                  <a:lnTo>
                    <a:pt x="62559" y="40503"/>
                  </a:lnTo>
                  <a:lnTo>
                    <a:pt x="57569" y="54732"/>
                  </a:lnTo>
                  <a:lnTo>
                    <a:pt x="56344" y="69986"/>
                  </a:lnTo>
                  <a:lnTo>
                    <a:pt x="66241" y="106818"/>
                  </a:lnTo>
                  <a:lnTo>
                    <a:pt x="87534" y="147595"/>
                  </a:lnTo>
                  <a:lnTo>
                    <a:pt x="117718" y="191582"/>
                  </a:lnTo>
                  <a:lnTo>
                    <a:pt x="124375" y="210264"/>
                  </a:lnTo>
                  <a:lnTo>
                    <a:pt x="124825" y="216622"/>
                  </a:lnTo>
                  <a:lnTo>
                    <a:pt x="122905" y="219237"/>
                  </a:lnTo>
                  <a:lnTo>
                    <a:pt x="115478" y="224790"/>
                  </a:lnTo>
                  <a:lnTo>
                    <a:pt x="75719" y="237269"/>
                  </a:lnTo>
                  <a:lnTo>
                    <a:pt x="35106" y="239077"/>
                  </a:lnTo>
                  <a:lnTo>
                    <a:pt x="0" y="239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17"/>
            <p:cNvSpPr/>
            <p:nvPr/>
          </p:nvSpPr>
          <p:spPr>
            <a:xfrm>
              <a:off x="2759273" y="5402461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0" y="8930"/>
                  </a:moveTo>
                  <a:lnTo>
                    <a:pt x="89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62"/>
          <p:cNvGrpSpPr/>
          <p:nvPr/>
        </p:nvGrpSpPr>
        <p:grpSpPr>
          <a:xfrm>
            <a:off x="558628" y="1375172"/>
            <a:ext cx="218256" cy="312540"/>
            <a:chOff x="558628" y="1375172"/>
            <a:chExt cx="218256" cy="312540"/>
          </a:xfrm>
        </p:grpSpPr>
        <p:sp>
          <p:nvSpPr>
            <p:cNvPr id="20" name="SMARTInkShape-118"/>
            <p:cNvSpPr/>
            <p:nvPr/>
          </p:nvSpPr>
          <p:spPr>
            <a:xfrm>
              <a:off x="619958" y="1375172"/>
              <a:ext cx="39530" cy="312540"/>
            </a:xfrm>
            <a:custGeom>
              <a:avLst/>
              <a:gdLst/>
              <a:ahLst/>
              <a:cxnLst/>
              <a:rect l="0" t="0" r="0" b="0"/>
              <a:pathLst>
                <a:path w="39530" h="312540">
                  <a:moveTo>
                    <a:pt x="22980" y="0"/>
                  </a:moveTo>
                  <a:lnTo>
                    <a:pt x="35408" y="0"/>
                  </a:lnTo>
                  <a:lnTo>
                    <a:pt x="37219" y="1984"/>
                  </a:lnTo>
                  <a:lnTo>
                    <a:pt x="39230" y="9481"/>
                  </a:lnTo>
                  <a:lnTo>
                    <a:pt x="39529" y="32447"/>
                  </a:lnTo>
                  <a:lnTo>
                    <a:pt x="31062" y="75789"/>
                  </a:lnTo>
                  <a:lnTo>
                    <a:pt x="22729" y="117375"/>
                  </a:lnTo>
                  <a:lnTo>
                    <a:pt x="16621" y="155824"/>
                  </a:lnTo>
                  <a:lnTo>
                    <a:pt x="9817" y="200224"/>
                  </a:lnTo>
                  <a:lnTo>
                    <a:pt x="6048" y="244235"/>
                  </a:lnTo>
                  <a:lnTo>
                    <a:pt x="4209" y="285086"/>
                  </a:lnTo>
                  <a:lnTo>
                    <a:pt x="0" y="298672"/>
                  </a:lnTo>
                  <a:lnTo>
                    <a:pt x="5120" y="312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19"/>
            <p:cNvSpPr/>
            <p:nvPr/>
          </p:nvSpPr>
          <p:spPr>
            <a:xfrm>
              <a:off x="558628" y="1393573"/>
              <a:ext cx="218256" cy="160023"/>
            </a:xfrm>
            <a:custGeom>
              <a:avLst/>
              <a:gdLst/>
              <a:ahLst/>
              <a:cxnLst/>
              <a:rect l="0" t="0" r="0" b="0"/>
              <a:pathLst>
                <a:path w="218256" h="160023">
                  <a:moveTo>
                    <a:pt x="155747" y="35177"/>
                  </a:moveTo>
                  <a:lnTo>
                    <a:pt x="148679" y="18395"/>
                  </a:lnTo>
                  <a:lnTo>
                    <a:pt x="148059" y="15060"/>
                  </a:lnTo>
                  <a:lnTo>
                    <a:pt x="144723" y="8707"/>
                  </a:lnTo>
                  <a:lnTo>
                    <a:pt x="139238" y="1285"/>
                  </a:lnTo>
                  <a:lnTo>
                    <a:pt x="135842" y="270"/>
                  </a:lnTo>
                  <a:lnTo>
                    <a:pt x="133547" y="0"/>
                  </a:lnTo>
                  <a:lnTo>
                    <a:pt x="120837" y="4359"/>
                  </a:lnTo>
                  <a:lnTo>
                    <a:pt x="79407" y="28152"/>
                  </a:lnTo>
                  <a:lnTo>
                    <a:pt x="35041" y="59418"/>
                  </a:lnTo>
                  <a:lnTo>
                    <a:pt x="12143" y="76750"/>
                  </a:lnTo>
                  <a:lnTo>
                    <a:pt x="282" y="108757"/>
                  </a:lnTo>
                  <a:lnTo>
                    <a:pt x="0" y="122780"/>
                  </a:lnTo>
                  <a:lnTo>
                    <a:pt x="3182" y="134635"/>
                  </a:lnTo>
                  <a:lnTo>
                    <a:pt x="7904" y="143211"/>
                  </a:lnTo>
                  <a:lnTo>
                    <a:pt x="18602" y="150330"/>
                  </a:lnTo>
                  <a:lnTo>
                    <a:pt x="34270" y="155809"/>
                  </a:lnTo>
                  <a:lnTo>
                    <a:pt x="76667" y="159327"/>
                  </a:lnTo>
                  <a:lnTo>
                    <a:pt x="113778" y="160022"/>
                  </a:lnTo>
                  <a:lnTo>
                    <a:pt x="148162" y="155401"/>
                  </a:lnTo>
                  <a:lnTo>
                    <a:pt x="187983" y="151088"/>
                  </a:lnTo>
                  <a:lnTo>
                    <a:pt x="203553" y="144376"/>
                  </a:lnTo>
                  <a:lnTo>
                    <a:pt x="218255" y="133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Activist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Charles Darwin – promoted Cruelty of Animals Act of 1876</a:t>
            </a:r>
          </a:p>
          <a:p>
            <a:pPr lvl="1"/>
            <a:r>
              <a:rPr lang="en-US" dirty="0" smtClean="0"/>
              <a:t>Supported testing of animals for advancements in physiology and medicine</a:t>
            </a:r>
          </a:p>
          <a:p>
            <a:r>
              <a:rPr lang="en-US" dirty="0" smtClean="0"/>
              <a:t>Charles Bernard – “Prince of vivisection” and “Father of Physiology”</a:t>
            </a:r>
          </a:p>
          <a:p>
            <a:pPr lvl="1"/>
            <a:r>
              <a:rPr lang="en-US" dirty="0" smtClean="0"/>
              <a:t>He argued the effects of                                    experimenting on animals vital to                                health of humans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4114800"/>
            <a:ext cx="1973725" cy="19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/>
          </p:cNvSpPr>
          <p:nvPr>
            <p:ph type="ctrTitle"/>
          </p:nvPr>
        </p:nvSpPr>
        <p:spPr bwMode="auto">
          <a:xfrm>
            <a:off x="609600" y="2362200"/>
            <a:ext cx="7772400" cy="1470025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Animals in Research </a:t>
            </a:r>
          </a:p>
        </p:txBody>
      </p:sp>
      <p:pic>
        <p:nvPicPr>
          <p:cNvPr id="6" name="Picture 19" descr="mouse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1850120" cy="226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icroscope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718" y="4267200"/>
            <a:ext cx="1765082" cy="220980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CD44C-2210-4FC6-8E6A-34E59E64EEE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51054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ASSESSMENT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9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</a:rPr>
              <a:t>Assessment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1. Which of the following is the most used animal in research? </a:t>
            </a:r>
          </a:p>
          <a:p>
            <a:pPr marL="0" indent="0">
              <a:buNone/>
            </a:pPr>
            <a:r>
              <a:rPr lang="en-US" sz="2200" dirty="0"/>
              <a:t>	A. Rabbits</a:t>
            </a:r>
          </a:p>
          <a:p>
            <a:pPr marL="0" indent="0">
              <a:buNone/>
            </a:pPr>
            <a:r>
              <a:rPr lang="en-US" sz="2200" dirty="0"/>
              <a:t>	B. Mice</a:t>
            </a:r>
          </a:p>
          <a:p>
            <a:pPr marL="0" indent="0">
              <a:buNone/>
            </a:pPr>
            <a:r>
              <a:rPr lang="en-US" sz="2200" dirty="0"/>
              <a:t>	C. Cats</a:t>
            </a:r>
          </a:p>
          <a:p>
            <a:pPr marL="0" indent="0">
              <a:buNone/>
            </a:pPr>
            <a:r>
              <a:rPr lang="en-US" sz="2200" dirty="0"/>
              <a:t>	D. Pigs</a:t>
            </a:r>
          </a:p>
          <a:p>
            <a:pPr marL="0" indent="0">
              <a:buNone/>
            </a:pPr>
            <a:r>
              <a:rPr lang="en-US" sz="2200" dirty="0"/>
              <a:t> </a:t>
            </a:r>
          </a:p>
          <a:p>
            <a:pPr marL="349250" indent="-349250">
              <a:buNone/>
            </a:pPr>
            <a:r>
              <a:rPr lang="en-US" sz="2200" dirty="0"/>
              <a:t>2. What is the science of studying viruses and the diseases they cause?</a:t>
            </a:r>
          </a:p>
          <a:p>
            <a:pPr marL="0" indent="0">
              <a:buNone/>
            </a:pPr>
            <a:r>
              <a:rPr lang="en-US" sz="2200" dirty="0"/>
              <a:t>	A. Toxicology</a:t>
            </a:r>
          </a:p>
          <a:p>
            <a:pPr marL="0" indent="0">
              <a:buNone/>
            </a:pPr>
            <a:r>
              <a:rPr lang="en-US" sz="2200" dirty="0"/>
              <a:t>	B. Virology</a:t>
            </a:r>
          </a:p>
          <a:p>
            <a:pPr marL="0" indent="0">
              <a:buNone/>
            </a:pPr>
            <a:r>
              <a:rPr lang="en-US" sz="2200" dirty="0"/>
              <a:t>	C. Pathology</a:t>
            </a:r>
          </a:p>
          <a:p>
            <a:pPr marL="0" indent="0">
              <a:buNone/>
            </a:pPr>
            <a:r>
              <a:rPr lang="en-US" sz="2200" dirty="0"/>
              <a:t>	D. Epidemiology</a:t>
            </a:r>
          </a:p>
          <a:p>
            <a:pPr marL="0" indent="0">
              <a:buNone/>
            </a:pPr>
            <a:r>
              <a:rPr lang="en-US" sz="2200" dirty="0"/>
              <a:t> 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noFill/>
                </a:ln>
              </a:rPr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9250" indent="-349250">
              <a:lnSpc>
                <a:spcPts val="2500"/>
              </a:lnSpc>
              <a:buNone/>
            </a:pPr>
            <a:r>
              <a:rPr lang="en-US" sz="2200" dirty="0"/>
              <a:t>3. Which of the following species research has led to the creation of a vaccine being researched as a model for human AIDS vaccine? 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US" sz="2200" dirty="0"/>
              <a:t>	A. Rabbits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US" sz="2200" dirty="0"/>
              <a:t>	B. Mice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US" sz="2200" dirty="0"/>
              <a:t>	C. Cats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US" sz="2200" dirty="0"/>
              <a:t>	D. Pigs</a:t>
            </a:r>
          </a:p>
          <a:p>
            <a:pPr marL="0" indent="0">
              <a:lnSpc>
                <a:spcPts val="2500"/>
              </a:lnSpc>
              <a:buNone/>
            </a:pPr>
            <a:endParaRPr lang="en-US" sz="2200" dirty="0"/>
          </a:p>
          <a:p>
            <a:pPr marL="349250" indent="-349250">
              <a:lnSpc>
                <a:spcPts val="2500"/>
              </a:lnSpc>
              <a:buNone/>
            </a:pPr>
            <a:r>
              <a:rPr lang="en-US" sz="2200" dirty="0"/>
              <a:t>4. Which of the following is the science of chemical substances and their effects on living organisms?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US" sz="2200" dirty="0"/>
              <a:t>	A. Toxicology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US" sz="2200" dirty="0"/>
              <a:t>	B. Virology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US" sz="2200" dirty="0"/>
              <a:t>	C. Pathology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US" sz="2200" dirty="0"/>
              <a:t>	D. Epidemiology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US" sz="2200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</a:rPr>
              <a:t>Assessment</a:t>
            </a:r>
          </a:p>
        </p:txBody>
      </p:sp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9250" indent="-349250">
              <a:buNone/>
            </a:pPr>
            <a:r>
              <a:rPr lang="en-US" sz="2200" dirty="0"/>
              <a:t>5. Which of the following is the transplantation of living tissue from one species to another? </a:t>
            </a:r>
          </a:p>
          <a:p>
            <a:pPr marL="0" indent="0">
              <a:buNone/>
            </a:pPr>
            <a:r>
              <a:rPr lang="en-US" sz="2200" dirty="0"/>
              <a:t>	A. </a:t>
            </a:r>
            <a:r>
              <a:rPr lang="en-US" sz="2200" dirty="0" err="1"/>
              <a:t>Autograft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	B. Homograft</a:t>
            </a:r>
          </a:p>
          <a:p>
            <a:pPr marL="0" indent="0">
              <a:buNone/>
            </a:pPr>
            <a:r>
              <a:rPr lang="en-US" sz="2200" dirty="0"/>
              <a:t>	C. Sheet graft</a:t>
            </a:r>
          </a:p>
          <a:p>
            <a:pPr marL="0" indent="0">
              <a:buNone/>
            </a:pPr>
            <a:r>
              <a:rPr lang="en-US" sz="2200" dirty="0"/>
              <a:t>	D. </a:t>
            </a:r>
            <a:r>
              <a:rPr lang="en-US" sz="2200" dirty="0" err="1"/>
              <a:t>Xenograft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 </a:t>
            </a:r>
          </a:p>
          <a:p>
            <a:pPr marL="0" indent="0">
              <a:buNone/>
            </a:pPr>
            <a:r>
              <a:rPr lang="en-US" sz="2200" dirty="0"/>
              <a:t>6. Who enforces the AWA?</a:t>
            </a:r>
          </a:p>
          <a:p>
            <a:pPr marL="0" indent="0">
              <a:buNone/>
            </a:pPr>
            <a:r>
              <a:rPr lang="en-US" sz="2200" dirty="0"/>
              <a:t>	A. Food and Drug Administration</a:t>
            </a:r>
          </a:p>
          <a:p>
            <a:pPr marL="0" indent="0">
              <a:buNone/>
            </a:pPr>
            <a:r>
              <a:rPr lang="en-US" sz="2200" dirty="0"/>
              <a:t>	B. Animal Safety Commission</a:t>
            </a:r>
          </a:p>
          <a:p>
            <a:pPr marL="0" indent="0">
              <a:buNone/>
            </a:pPr>
            <a:r>
              <a:rPr lang="en-US" sz="2200" dirty="0"/>
              <a:t>	C. Animal and Plant Inspection Service</a:t>
            </a:r>
          </a:p>
          <a:p>
            <a:pPr marL="0" indent="0">
              <a:buNone/>
            </a:pPr>
            <a:r>
              <a:rPr lang="en-US" sz="2200" dirty="0"/>
              <a:t>	D. None of the above</a:t>
            </a:r>
          </a:p>
          <a:p>
            <a:pPr marL="0" indent="0">
              <a:buNone/>
            </a:pPr>
            <a:r>
              <a:rPr lang="en-US" sz="2200" dirty="0"/>
              <a:t> </a:t>
            </a:r>
          </a:p>
          <a:p>
            <a:pPr marL="0" indent="0">
              <a:buNone/>
            </a:pPr>
            <a:endParaRPr lang="en-US" sz="22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</a:rPr>
              <a:t>Assessment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7. Which animals are used least in research?</a:t>
            </a:r>
          </a:p>
          <a:p>
            <a:pPr marL="0" indent="0">
              <a:buNone/>
            </a:pPr>
            <a:r>
              <a:rPr lang="en-US" sz="2200" dirty="0"/>
              <a:t>	A. Cats</a:t>
            </a:r>
          </a:p>
          <a:p>
            <a:pPr marL="0" indent="0">
              <a:buNone/>
            </a:pPr>
            <a:r>
              <a:rPr lang="en-US" sz="2200" dirty="0"/>
              <a:t>	B. Dogs</a:t>
            </a:r>
          </a:p>
          <a:p>
            <a:pPr marL="0" indent="0">
              <a:buNone/>
            </a:pPr>
            <a:r>
              <a:rPr lang="en-US" sz="2200" dirty="0"/>
              <a:t>	C. Nonhuman primates</a:t>
            </a:r>
          </a:p>
          <a:p>
            <a:pPr marL="0" indent="0">
              <a:buNone/>
            </a:pPr>
            <a:r>
              <a:rPr lang="en-US" sz="2200" dirty="0"/>
              <a:t>	D. Mice</a:t>
            </a:r>
          </a:p>
          <a:p>
            <a:pPr marL="0" indent="0">
              <a:buNone/>
            </a:pPr>
            <a:r>
              <a:rPr lang="en-US" sz="2200" dirty="0"/>
              <a:t> </a:t>
            </a:r>
          </a:p>
          <a:p>
            <a:pPr marL="0" indent="0">
              <a:buNone/>
            </a:pPr>
            <a:r>
              <a:rPr lang="en-US" sz="2200" dirty="0"/>
              <a:t>8. The PHSP is not a federal law.</a:t>
            </a:r>
          </a:p>
          <a:p>
            <a:pPr marL="0" indent="0">
              <a:buNone/>
            </a:pPr>
            <a:r>
              <a:rPr lang="en-US" sz="2200" dirty="0"/>
              <a:t>	A. True</a:t>
            </a:r>
          </a:p>
          <a:p>
            <a:pPr marL="0" indent="0">
              <a:buNone/>
            </a:pPr>
            <a:r>
              <a:rPr lang="en-US" sz="2200" dirty="0"/>
              <a:t>	B. False</a:t>
            </a:r>
          </a:p>
          <a:p>
            <a:pPr marL="0" indent="0">
              <a:buNone/>
            </a:pPr>
            <a:r>
              <a:rPr lang="en-US" sz="2200" dirty="0"/>
              <a:t> 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</a:rPr>
              <a:t>Assessment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9. Anticoagulants thin blood.</a:t>
            </a:r>
          </a:p>
          <a:p>
            <a:pPr marL="0" indent="0">
              <a:buNone/>
            </a:pPr>
            <a:r>
              <a:rPr lang="en-US" sz="2200" dirty="0"/>
              <a:t>	A. True</a:t>
            </a:r>
          </a:p>
          <a:p>
            <a:pPr marL="0" indent="0">
              <a:buNone/>
            </a:pPr>
            <a:r>
              <a:rPr lang="en-US" sz="2200" dirty="0"/>
              <a:t>	B. False</a:t>
            </a:r>
          </a:p>
          <a:p>
            <a:pPr marL="0" indent="0">
              <a:buNone/>
            </a:pPr>
            <a:r>
              <a:rPr lang="en-US" sz="2200" dirty="0"/>
              <a:t> </a:t>
            </a:r>
          </a:p>
          <a:p>
            <a:pPr marL="0" indent="0">
              <a:buNone/>
            </a:pPr>
            <a:r>
              <a:rPr lang="en-US" sz="2200" dirty="0"/>
              <a:t>10. Dog eyes were researched for the first corneal project</a:t>
            </a:r>
          </a:p>
          <a:p>
            <a:pPr marL="0" indent="0">
              <a:buNone/>
            </a:pPr>
            <a:r>
              <a:rPr lang="en-US" sz="2200" dirty="0"/>
              <a:t>	A. True</a:t>
            </a:r>
          </a:p>
          <a:p>
            <a:pPr marL="0" indent="0">
              <a:buNone/>
            </a:pPr>
            <a:r>
              <a:rPr lang="en-US" sz="2200" dirty="0"/>
              <a:t>	B. False</a:t>
            </a:r>
          </a:p>
          <a:p>
            <a:pPr marL="0" indent="0">
              <a:buNone/>
            </a:pP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dirty="0"/>
              <a:t> 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</a:rPr>
              <a:t>Resources  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000" dirty="0" smtClean="0"/>
              <a:t>International AIDS Vaccine Initiative</a:t>
            </a:r>
            <a:endParaRPr lang="en-US" sz="2000" dirty="0" smtClean="0">
              <a:hlinkClick r:id="rId3"/>
            </a:endParaRPr>
          </a:p>
          <a:p>
            <a:pPr marL="914400" lvl="1" indent="-457200">
              <a:buFont typeface="Arial" charset="0"/>
              <a:buNone/>
            </a:pPr>
            <a:r>
              <a:rPr lang="en-US" sz="2000" dirty="0" smtClean="0"/>
              <a:t>www.iavireport.org</a:t>
            </a:r>
          </a:p>
          <a:p>
            <a:pPr marL="457200" indent="-457200"/>
            <a:r>
              <a:rPr lang="en-US" sz="2000" dirty="0" smtClean="0"/>
              <a:t>Animals in Research </a:t>
            </a:r>
            <a:endParaRPr lang="en-US" sz="2000" dirty="0" smtClean="0">
              <a:hlinkClick r:id="rId4"/>
            </a:endParaRPr>
          </a:p>
          <a:p>
            <a:pPr marL="914400" lvl="1" indent="-457200">
              <a:buFont typeface="Arial" charset="0"/>
              <a:buNone/>
            </a:pPr>
            <a:r>
              <a:rPr lang="en-US" sz="2000" dirty="0" smtClean="0"/>
              <a:t>www.kids4research.org</a:t>
            </a:r>
          </a:p>
          <a:p>
            <a:pPr marL="514350" indent="-457200"/>
            <a:r>
              <a:rPr lang="en-US" sz="2000" dirty="0" smtClean="0"/>
              <a:t>University of Oxford</a:t>
            </a:r>
          </a:p>
          <a:p>
            <a:pPr marL="914400" lvl="1" indent="-457200">
              <a:buFont typeface="Arial" charset="0"/>
              <a:buNone/>
            </a:pPr>
            <a:r>
              <a:rPr lang="en-US" sz="2000" dirty="0" smtClean="0"/>
              <a:t>www.admin.ox.ac.uk</a:t>
            </a:r>
          </a:p>
          <a:p>
            <a:pPr marL="457200" indent="-457200"/>
            <a:r>
              <a:rPr lang="en-US" sz="2000" dirty="0" smtClean="0"/>
              <a:t>American Bar Association</a:t>
            </a:r>
            <a:endParaRPr lang="en-US" sz="2000" dirty="0" smtClean="0">
              <a:hlinkClick r:id="rId5"/>
            </a:endParaRPr>
          </a:p>
          <a:p>
            <a:pPr marL="914400" lvl="1" indent="-457200">
              <a:buFont typeface="Arial" charset="0"/>
              <a:buNone/>
            </a:pPr>
            <a:r>
              <a:rPr lang="en-US" sz="2000" dirty="0" smtClean="0"/>
              <a:t>www.abanet.org</a:t>
            </a:r>
          </a:p>
          <a:p>
            <a:r>
              <a:rPr lang="en-US" sz="2000" dirty="0"/>
              <a:t>California Biomedical Research Association</a:t>
            </a:r>
          </a:p>
          <a:p>
            <a:pPr lvl="1">
              <a:buNone/>
            </a:pPr>
            <a:r>
              <a:rPr lang="en-US" sz="2000" dirty="0"/>
              <a:t>www.ca-biomed.org</a:t>
            </a:r>
          </a:p>
          <a:p>
            <a:r>
              <a:rPr lang="en-US" sz="2000" dirty="0"/>
              <a:t>Center for Disease Control and Prevention</a:t>
            </a:r>
          </a:p>
          <a:p>
            <a:pPr lvl="1">
              <a:buNone/>
            </a:pPr>
            <a:r>
              <a:rPr lang="en-US" sz="2000" dirty="0"/>
              <a:t>www.cdc.gov</a:t>
            </a:r>
          </a:p>
          <a:p>
            <a:r>
              <a:rPr lang="en-US" sz="2000" dirty="0"/>
              <a:t>National Association for Biomedical Research</a:t>
            </a:r>
          </a:p>
          <a:p>
            <a:pPr lvl="1">
              <a:buNone/>
            </a:pPr>
            <a:r>
              <a:rPr lang="en-US" sz="2000" dirty="0"/>
              <a:t>nabr.org</a:t>
            </a:r>
          </a:p>
          <a:p>
            <a:endParaRPr lang="en-US" sz="2000" dirty="0"/>
          </a:p>
          <a:p>
            <a:pPr marL="914400" lvl="1" indent="-457200">
              <a:buFont typeface="Arial" charset="0"/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</a:rPr>
              <a:t>Acknowledgements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400" y="2932837"/>
            <a:ext cx="32766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Project Coordinator:</a:t>
            </a:r>
          </a:p>
          <a:p>
            <a:pPr>
              <a:spcBef>
                <a:spcPct val="35000"/>
              </a:spcBef>
            </a:pPr>
            <a:r>
              <a:rPr lang="en-US" sz="2000" dirty="0" smtClean="0"/>
              <a:t>Meghan Blanek</a:t>
            </a:r>
            <a:endParaRPr lang="en-US" sz="20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00083" y="2022901"/>
            <a:ext cx="35814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Production Manager:</a:t>
            </a:r>
          </a:p>
          <a:p>
            <a:pPr>
              <a:spcBef>
                <a:spcPct val="35000"/>
              </a:spcBef>
            </a:pPr>
            <a:r>
              <a:rPr lang="en-US" sz="2000" dirty="0"/>
              <a:t>Dusty Moore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876800" y="3318301"/>
            <a:ext cx="368088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Executive </a:t>
            </a:r>
            <a:r>
              <a:rPr lang="en-US" sz="2400" b="1" dirty="0" smtClean="0"/>
              <a:t>Producers:</a:t>
            </a:r>
            <a:endParaRPr lang="en-US" sz="2400" b="1" dirty="0"/>
          </a:p>
          <a:p>
            <a:pPr>
              <a:spcBef>
                <a:spcPct val="35000"/>
              </a:spcBef>
            </a:pPr>
            <a:r>
              <a:rPr lang="en-US" sz="2000" dirty="0" smtClean="0"/>
              <a:t>Gordon Davis, Ph.D., </a:t>
            </a:r>
          </a:p>
          <a:p>
            <a:pPr>
              <a:spcBef>
                <a:spcPct val="35000"/>
              </a:spcBef>
            </a:pPr>
            <a:r>
              <a:rPr lang="en-US" sz="2000" dirty="0" smtClean="0"/>
              <a:t>Jeff </a:t>
            </a:r>
            <a:r>
              <a:rPr lang="en-US" sz="2000" dirty="0" err="1" smtClean="0"/>
              <a:t>Lansdell</a:t>
            </a:r>
            <a:endParaRPr lang="en-US" sz="20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8000" y="1765300"/>
            <a:ext cx="447675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Production </a:t>
            </a:r>
            <a:r>
              <a:rPr lang="en-US" sz="2400" b="1" dirty="0"/>
              <a:t>Coordinator:</a:t>
            </a:r>
          </a:p>
          <a:p>
            <a:pPr>
              <a:spcBef>
                <a:spcPct val="35000"/>
              </a:spcBef>
            </a:pPr>
            <a:r>
              <a:rPr lang="en-US" sz="2000" dirty="0" smtClean="0"/>
              <a:t>Brandon O’Quinn</a:t>
            </a:r>
            <a:endParaRPr lang="en-US" sz="20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2450" y="4114800"/>
            <a:ext cx="447675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Graphic Designer:</a:t>
            </a:r>
            <a:endParaRPr lang="en-US" sz="2400" b="1" dirty="0"/>
          </a:p>
          <a:p>
            <a:pPr>
              <a:spcBef>
                <a:spcPct val="35000"/>
              </a:spcBef>
            </a:pPr>
            <a:r>
              <a:rPr lang="en-US" sz="2000" dirty="0" smtClean="0"/>
              <a:t>Ann Adams</a:t>
            </a:r>
            <a:endParaRPr lang="en-US" sz="20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37683" y="5181600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</a:rPr>
              <a:t>© </a:t>
            </a:r>
            <a:r>
              <a:rPr lang="en-US" sz="2400" dirty="0" smtClean="0">
                <a:latin typeface="Times New Roman" pitchFamily="18" charset="0"/>
              </a:rPr>
              <a:t>MMIX</a:t>
            </a:r>
            <a:endParaRPr lang="en-US" sz="2400" dirty="0">
              <a:latin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</a:rPr>
              <a:t>CEV Multimedia,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7300" dirty="0" smtClean="0">
                <a:ln>
                  <a:noFill/>
                </a:ln>
              </a:rPr>
              <a:t>Mice</a:t>
            </a:r>
            <a:r>
              <a:rPr lang="en-US" sz="4000" dirty="0" smtClean="0">
                <a:ln>
                  <a:noFill/>
                </a:ln>
              </a:rPr>
              <a:t/>
            </a:r>
            <a:br>
              <a:rPr lang="en-US" sz="4000" dirty="0" smtClean="0">
                <a:ln>
                  <a:noFill/>
                </a:ln>
              </a:rPr>
            </a:br>
            <a:endParaRPr lang="en-US" sz="4000" dirty="0" smtClean="0">
              <a:ln>
                <a:noFill/>
              </a:ln>
            </a:endParaRPr>
          </a:p>
        </p:txBody>
      </p:sp>
      <p:pic>
        <p:nvPicPr>
          <p:cNvPr id="7174" name="Picture 19" descr="mouse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1752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914400" y="5395913"/>
            <a:ext cx="5562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Lab Fact:</a:t>
            </a:r>
            <a:r>
              <a:rPr lang="en-US" sz="2000" b="1" dirty="0">
                <a:solidFill>
                  <a:srgbClr val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 </a:t>
            </a:r>
            <a:r>
              <a:rPr lang="en-US" sz="2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The typical lab mouse will run two and a half miles per night on </a:t>
            </a:r>
            <a:r>
              <a:rPr lang="en-US" sz="2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a treadmill.</a:t>
            </a:r>
            <a:endParaRPr lang="en-US" sz="20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Times New Roman" pitchFamily="18" charset="0"/>
            </a:endParaRPr>
          </a:p>
          <a:p>
            <a:pPr algn="just"/>
            <a:endParaRPr lang="en-US" sz="2000" dirty="0">
              <a:latin typeface="Calibri" pitchFamily="34" charset="0"/>
              <a:ea typeface="Times New Roman" pitchFamily="18" charset="0"/>
            </a:endParaRPr>
          </a:p>
        </p:txBody>
      </p:sp>
      <p:sp>
        <p:nvSpPr>
          <p:cNvPr id="7176" name="Content Placeholder 2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/>
          <a:p>
            <a:r>
              <a:rPr lang="en-US" sz="2800" dirty="0" smtClean="0"/>
              <a:t>Are the most used animals in                                            research due to the following:</a:t>
            </a:r>
          </a:p>
          <a:p>
            <a:pPr lvl="1"/>
            <a:r>
              <a:rPr lang="en-US" sz="2800" dirty="0" smtClean="0"/>
              <a:t>small size</a:t>
            </a:r>
          </a:p>
          <a:p>
            <a:pPr lvl="1"/>
            <a:r>
              <a:rPr lang="en-US" sz="2800" dirty="0" smtClean="0"/>
              <a:t>low cost</a:t>
            </a:r>
          </a:p>
          <a:p>
            <a:pPr lvl="1"/>
            <a:r>
              <a:rPr lang="en-US" sz="2800" dirty="0" smtClean="0"/>
              <a:t>fast reproduction</a:t>
            </a:r>
          </a:p>
          <a:p>
            <a:r>
              <a:rPr lang="en-US" sz="2800" dirty="0" smtClean="0"/>
              <a:t>Share over 90 percent of genes with humans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 descr="mic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066800"/>
            <a:ext cx="3124200" cy="1909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MARTInkShape-120"/>
          <p:cNvSpPr/>
          <p:nvPr/>
        </p:nvSpPr>
        <p:spPr>
          <a:xfrm>
            <a:off x="912069" y="4098726"/>
            <a:ext cx="7142509" cy="187522"/>
          </a:xfrm>
          <a:custGeom>
            <a:avLst/>
            <a:gdLst/>
            <a:ahLst/>
            <a:cxnLst/>
            <a:rect l="0" t="0" r="0" b="0"/>
            <a:pathLst>
              <a:path w="7142509" h="187522">
                <a:moveTo>
                  <a:pt x="7689" y="89297"/>
                </a:moveTo>
                <a:lnTo>
                  <a:pt x="0" y="81609"/>
                </a:lnTo>
                <a:lnTo>
                  <a:pt x="579" y="81195"/>
                </a:lnTo>
                <a:lnTo>
                  <a:pt x="43957" y="80377"/>
                </a:lnTo>
                <a:lnTo>
                  <a:pt x="80375" y="80369"/>
                </a:lnTo>
                <a:lnTo>
                  <a:pt x="119832" y="80368"/>
                </a:lnTo>
                <a:lnTo>
                  <a:pt x="156414" y="80367"/>
                </a:lnTo>
                <a:lnTo>
                  <a:pt x="199344" y="85108"/>
                </a:lnTo>
                <a:lnTo>
                  <a:pt x="234250" y="92796"/>
                </a:lnTo>
                <a:lnTo>
                  <a:pt x="270319" y="97154"/>
                </a:lnTo>
                <a:lnTo>
                  <a:pt x="308196" y="98902"/>
                </a:lnTo>
                <a:lnTo>
                  <a:pt x="350838" y="104269"/>
                </a:lnTo>
                <a:lnTo>
                  <a:pt x="391915" y="106301"/>
                </a:lnTo>
                <a:lnTo>
                  <a:pt x="433019" y="109634"/>
                </a:lnTo>
                <a:lnTo>
                  <a:pt x="473702" y="114174"/>
                </a:lnTo>
                <a:lnTo>
                  <a:pt x="509238" y="112874"/>
                </a:lnTo>
                <a:lnTo>
                  <a:pt x="553245" y="108285"/>
                </a:lnTo>
                <a:lnTo>
                  <a:pt x="595204" y="107491"/>
                </a:lnTo>
                <a:lnTo>
                  <a:pt x="634315" y="107256"/>
                </a:lnTo>
                <a:lnTo>
                  <a:pt x="678934" y="107177"/>
                </a:lnTo>
                <a:lnTo>
                  <a:pt x="708848" y="107165"/>
                </a:lnTo>
                <a:lnTo>
                  <a:pt x="741987" y="107160"/>
                </a:lnTo>
                <a:lnTo>
                  <a:pt x="786175" y="107158"/>
                </a:lnTo>
                <a:lnTo>
                  <a:pt x="823411" y="109803"/>
                </a:lnTo>
                <a:lnTo>
                  <a:pt x="852435" y="113294"/>
                </a:lnTo>
                <a:lnTo>
                  <a:pt x="885178" y="114845"/>
                </a:lnTo>
                <a:lnTo>
                  <a:pt x="916929" y="115535"/>
                </a:lnTo>
                <a:lnTo>
                  <a:pt x="947577" y="115841"/>
                </a:lnTo>
                <a:lnTo>
                  <a:pt x="990737" y="116014"/>
                </a:lnTo>
                <a:lnTo>
                  <a:pt x="1025244" y="115073"/>
                </a:lnTo>
                <a:lnTo>
                  <a:pt x="1065013" y="109943"/>
                </a:lnTo>
                <a:lnTo>
                  <a:pt x="1101381" y="107982"/>
                </a:lnTo>
                <a:lnTo>
                  <a:pt x="1143484" y="104674"/>
                </a:lnTo>
                <a:lnTo>
                  <a:pt x="1183281" y="100137"/>
                </a:lnTo>
                <a:lnTo>
                  <a:pt x="1214783" y="99076"/>
                </a:lnTo>
                <a:lnTo>
                  <a:pt x="1257433" y="98479"/>
                </a:lnTo>
                <a:lnTo>
                  <a:pt x="1293776" y="100923"/>
                </a:lnTo>
                <a:lnTo>
                  <a:pt x="1334088" y="106336"/>
                </a:lnTo>
                <a:lnTo>
                  <a:pt x="1370173" y="105922"/>
                </a:lnTo>
                <a:lnTo>
                  <a:pt x="1413133" y="100041"/>
                </a:lnTo>
                <a:lnTo>
                  <a:pt x="1455537" y="98585"/>
                </a:lnTo>
                <a:lnTo>
                  <a:pt x="1492479" y="103074"/>
                </a:lnTo>
                <a:lnTo>
                  <a:pt x="1533300" y="105947"/>
                </a:lnTo>
                <a:lnTo>
                  <a:pt x="1573128" y="106918"/>
                </a:lnTo>
                <a:lnTo>
                  <a:pt x="1611656" y="107086"/>
                </a:lnTo>
                <a:lnTo>
                  <a:pt x="1652507" y="107136"/>
                </a:lnTo>
                <a:lnTo>
                  <a:pt x="1686329" y="107151"/>
                </a:lnTo>
                <a:lnTo>
                  <a:pt x="1726887" y="107155"/>
                </a:lnTo>
                <a:lnTo>
                  <a:pt x="1770324" y="107156"/>
                </a:lnTo>
                <a:lnTo>
                  <a:pt x="1812629" y="107156"/>
                </a:lnTo>
                <a:lnTo>
                  <a:pt x="1846882" y="107156"/>
                </a:lnTo>
                <a:lnTo>
                  <a:pt x="1886576" y="107156"/>
                </a:lnTo>
                <a:lnTo>
                  <a:pt x="1925898" y="107156"/>
                </a:lnTo>
                <a:lnTo>
                  <a:pt x="1970401" y="107156"/>
                </a:lnTo>
                <a:lnTo>
                  <a:pt x="2001887" y="107156"/>
                </a:lnTo>
                <a:lnTo>
                  <a:pt x="2031046" y="107156"/>
                </a:lnTo>
                <a:lnTo>
                  <a:pt x="2063849" y="107156"/>
                </a:lnTo>
                <a:lnTo>
                  <a:pt x="2107848" y="107156"/>
                </a:lnTo>
                <a:lnTo>
                  <a:pt x="2149382" y="111897"/>
                </a:lnTo>
                <a:lnTo>
                  <a:pt x="2192386" y="116251"/>
                </a:lnTo>
                <a:lnTo>
                  <a:pt x="2230573" y="122990"/>
                </a:lnTo>
                <a:lnTo>
                  <a:pt x="2271520" y="124616"/>
                </a:lnTo>
                <a:lnTo>
                  <a:pt x="2314665" y="125929"/>
                </a:lnTo>
                <a:lnTo>
                  <a:pt x="2347991" y="129721"/>
                </a:lnTo>
                <a:lnTo>
                  <a:pt x="2386838" y="132694"/>
                </a:lnTo>
                <a:lnTo>
                  <a:pt x="2421941" y="133575"/>
                </a:lnTo>
                <a:lnTo>
                  <a:pt x="2462228" y="134864"/>
                </a:lnTo>
                <a:lnTo>
                  <a:pt x="2501495" y="140999"/>
                </a:lnTo>
                <a:lnTo>
                  <a:pt x="2542434" y="142505"/>
                </a:lnTo>
                <a:lnTo>
                  <a:pt x="2586314" y="148939"/>
                </a:lnTo>
                <a:lnTo>
                  <a:pt x="2630553" y="151239"/>
                </a:lnTo>
                <a:lnTo>
                  <a:pt x="2672989" y="151693"/>
                </a:lnTo>
                <a:lnTo>
                  <a:pt x="2713452" y="157920"/>
                </a:lnTo>
                <a:lnTo>
                  <a:pt x="2747028" y="159901"/>
                </a:lnTo>
                <a:lnTo>
                  <a:pt x="2791284" y="163216"/>
                </a:lnTo>
                <a:lnTo>
                  <a:pt x="2833723" y="168391"/>
                </a:lnTo>
                <a:lnTo>
                  <a:pt x="2868544" y="169287"/>
                </a:lnTo>
                <a:lnTo>
                  <a:pt x="2909728" y="169590"/>
                </a:lnTo>
                <a:lnTo>
                  <a:pt x="2943429" y="169642"/>
                </a:lnTo>
                <a:lnTo>
                  <a:pt x="2978549" y="169658"/>
                </a:lnTo>
                <a:lnTo>
                  <a:pt x="3017068" y="170655"/>
                </a:lnTo>
                <a:lnTo>
                  <a:pt x="3052084" y="174404"/>
                </a:lnTo>
                <a:lnTo>
                  <a:pt x="3096623" y="177353"/>
                </a:lnTo>
                <a:lnTo>
                  <a:pt x="3134955" y="178227"/>
                </a:lnTo>
                <a:lnTo>
                  <a:pt x="3171448" y="178485"/>
                </a:lnTo>
                <a:lnTo>
                  <a:pt x="3207397" y="178562"/>
                </a:lnTo>
                <a:lnTo>
                  <a:pt x="3243183" y="178584"/>
                </a:lnTo>
                <a:lnTo>
                  <a:pt x="3278922" y="178591"/>
                </a:lnTo>
                <a:lnTo>
                  <a:pt x="3314647" y="183334"/>
                </a:lnTo>
                <a:lnTo>
                  <a:pt x="3350368" y="186282"/>
                </a:lnTo>
                <a:lnTo>
                  <a:pt x="3386087" y="187156"/>
                </a:lnTo>
                <a:lnTo>
                  <a:pt x="3421806" y="187414"/>
                </a:lnTo>
                <a:lnTo>
                  <a:pt x="3457525" y="187491"/>
                </a:lnTo>
                <a:lnTo>
                  <a:pt x="3493244" y="187514"/>
                </a:lnTo>
                <a:lnTo>
                  <a:pt x="3528962" y="187521"/>
                </a:lnTo>
                <a:lnTo>
                  <a:pt x="3564681" y="182782"/>
                </a:lnTo>
                <a:lnTo>
                  <a:pt x="3600400" y="179835"/>
                </a:lnTo>
                <a:lnTo>
                  <a:pt x="3636118" y="178962"/>
                </a:lnTo>
                <a:lnTo>
                  <a:pt x="3671837" y="178703"/>
                </a:lnTo>
                <a:lnTo>
                  <a:pt x="3707556" y="173886"/>
                </a:lnTo>
                <a:lnTo>
                  <a:pt x="3743274" y="170915"/>
                </a:lnTo>
                <a:lnTo>
                  <a:pt x="3778993" y="170035"/>
                </a:lnTo>
                <a:lnTo>
                  <a:pt x="3814712" y="165034"/>
                </a:lnTo>
                <a:lnTo>
                  <a:pt x="3850431" y="162009"/>
                </a:lnTo>
                <a:lnTo>
                  <a:pt x="3886149" y="161112"/>
                </a:lnTo>
                <a:lnTo>
                  <a:pt x="3921868" y="160847"/>
                </a:lnTo>
                <a:lnTo>
                  <a:pt x="3953619" y="160785"/>
                </a:lnTo>
                <a:lnTo>
                  <a:pt x="3987904" y="160757"/>
                </a:lnTo>
                <a:lnTo>
                  <a:pt x="4029519" y="160742"/>
                </a:lnTo>
                <a:lnTo>
                  <a:pt x="4066984" y="160736"/>
                </a:lnTo>
                <a:lnTo>
                  <a:pt x="4103221" y="161728"/>
                </a:lnTo>
                <a:lnTo>
                  <a:pt x="4140085" y="166872"/>
                </a:lnTo>
                <a:lnTo>
                  <a:pt x="4183970" y="168837"/>
                </a:lnTo>
                <a:lnTo>
                  <a:pt x="4220590" y="169297"/>
                </a:lnTo>
                <a:lnTo>
                  <a:pt x="4252079" y="169501"/>
                </a:lnTo>
                <a:lnTo>
                  <a:pt x="4292119" y="169616"/>
                </a:lnTo>
                <a:lnTo>
                  <a:pt x="4336463" y="169655"/>
                </a:lnTo>
                <a:lnTo>
                  <a:pt x="4381015" y="169663"/>
                </a:lnTo>
                <a:lnTo>
                  <a:pt x="4416202" y="169664"/>
                </a:lnTo>
                <a:lnTo>
                  <a:pt x="4450771" y="169664"/>
                </a:lnTo>
                <a:lnTo>
                  <a:pt x="4492267" y="169664"/>
                </a:lnTo>
                <a:lnTo>
                  <a:pt x="4533647" y="169664"/>
                </a:lnTo>
                <a:lnTo>
                  <a:pt x="4577613" y="169664"/>
                </a:lnTo>
                <a:lnTo>
                  <a:pt x="4621869" y="169664"/>
                </a:lnTo>
                <a:lnTo>
                  <a:pt x="4664308" y="169664"/>
                </a:lnTo>
                <a:lnTo>
                  <a:pt x="4703780" y="169664"/>
                </a:lnTo>
                <a:lnTo>
                  <a:pt x="4742886" y="169664"/>
                </a:lnTo>
                <a:lnTo>
                  <a:pt x="4783794" y="164924"/>
                </a:lnTo>
                <a:lnTo>
                  <a:pt x="4812946" y="162597"/>
                </a:lnTo>
                <a:lnTo>
                  <a:pt x="4849053" y="160570"/>
                </a:lnTo>
                <a:lnTo>
                  <a:pt x="4888252" y="156362"/>
                </a:lnTo>
                <a:lnTo>
                  <a:pt x="4930406" y="153156"/>
                </a:lnTo>
                <a:lnTo>
                  <a:pt x="4959797" y="152406"/>
                </a:lnTo>
                <a:lnTo>
                  <a:pt x="4993696" y="151080"/>
                </a:lnTo>
                <a:lnTo>
                  <a:pt x="5031913" y="147183"/>
                </a:lnTo>
                <a:lnTo>
                  <a:pt x="5069403" y="144790"/>
                </a:lnTo>
                <a:lnTo>
                  <a:pt x="5102933" y="142734"/>
                </a:lnTo>
                <a:lnTo>
                  <a:pt x="5141521" y="136991"/>
                </a:lnTo>
                <a:lnTo>
                  <a:pt x="5172689" y="135299"/>
                </a:lnTo>
                <a:lnTo>
                  <a:pt x="5214223" y="134346"/>
                </a:lnTo>
                <a:lnTo>
                  <a:pt x="5256685" y="133033"/>
                </a:lnTo>
                <a:lnTo>
                  <a:pt x="5288611" y="127832"/>
                </a:lnTo>
                <a:lnTo>
                  <a:pt x="5321736" y="126268"/>
                </a:lnTo>
                <a:lnTo>
                  <a:pt x="5356964" y="125572"/>
                </a:lnTo>
                <a:lnTo>
                  <a:pt x="5389489" y="124271"/>
                </a:lnTo>
                <a:lnTo>
                  <a:pt x="5425525" y="118953"/>
                </a:lnTo>
                <a:lnTo>
                  <a:pt x="5470109" y="116652"/>
                </a:lnTo>
                <a:lnTo>
                  <a:pt x="5512613" y="116198"/>
                </a:lnTo>
                <a:lnTo>
                  <a:pt x="5553090" y="116109"/>
                </a:lnTo>
                <a:lnTo>
                  <a:pt x="5595628" y="116091"/>
                </a:lnTo>
                <a:lnTo>
                  <a:pt x="5637727" y="111346"/>
                </a:lnTo>
                <a:lnTo>
                  <a:pt x="5678125" y="107984"/>
                </a:lnTo>
                <a:lnTo>
                  <a:pt x="5714665" y="107402"/>
                </a:lnTo>
                <a:lnTo>
                  <a:pt x="5749219" y="107266"/>
                </a:lnTo>
                <a:lnTo>
                  <a:pt x="5788758" y="102449"/>
                </a:lnTo>
                <a:lnTo>
                  <a:pt x="5824065" y="99478"/>
                </a:lnTo>
                <a:lnTo>
                  <a:pt x="5864421" y="92337"/>
                </a:lnTo>
                <a:lnTo>
                  <a:pt x="5903703" y="89898"/>
                </a:lnTo>
                <a:lnTo>
                  <a:pt x="5944645" y="84675"/>
                </a:lnTo>
                <a:lnTo>
                  <a:pt x="5984371" y="81218"/>
                </a:lnTo>
                <a:lnTo>
                  <a:pt x="6028758" y="79628"/>
                </a:lnTo>
                <a:lnTo>
                  <a:pt x="6071785" y="74306"/>
                </a:lnTo>
                <a:lnTo>
                  <a:pt x="6107244" y="72287"/>
                </a:lnTo>
                <a:lnTo>
                  <a:pt x="6137680" y="71815"/>
                </a:lnTo>
                <a:lnTo>
                  <a:pt x="6168405" y="71605"/>
                </a:lnTo>
                <a:lnTo>
                  <a:pt x="6208302" y="71488"/>
                </a:lnTo>
                <a:lnTo>
                  <a:pt x="6244266" y="71453"/>
                </a:lnTo>
                <a:lnTo>
                  <a:pt x="6286342" y="71442"/>
                </a:lnTo>
                <a:lnTo>
                  <a:pt x="6330228" y="68793"/>
                </a:lnTo>
                <a:lnTo>
                  <a:pt x="6366714" y="64371"/>
                </a:lnTo>
                <a:lnTo>
                  <a:pt x="6411041" y="62876"/>
                </a:lnTo>
                <a:lnTo>
                  <a:pt x="6453054" y="62617"/>
                </a:lnTo>
                <a:lnTo>
                  <a:pt x="6487442" y="62541"/>
                </a:lnTo>
                <a:lnTo>
                  <a:pt x="6525964" y="62518"/>
                </a:lnTo>
                <a:lnTo>
                  <a:pt x="6556941" y="62513"/>
                </a:lnTo>
                <a:lnTo>
                  <a:pt x="6589561" y="63502"/>
                </a:lnTo>
                <a:lnTo>
                  <a:pt x="6632839" y="69638"/>
                </a:lnTo>
                <a:lnTo>
                  <a:pt x="6669395" y="80600"/>
                </a:lnTo>
                <a:lnTo>
                  <a:pt x="6713904" y="89144"/>
                </a:lnTo>
                <a:lnTo>
                  <a:pt x="6758535" y="101575"/>
                </a:lnTo>
                <a:lnTo>
                  <a:pt x="6793259" y="114175"/>
                </a:lnTo>
                <a:lnTo>
                  <a:pt x="6831211" y="135691"/>
                </a:lnTo>
                <a:lnTo>
                  <a:pt x="6861867" y="145487"/>
                </a:lnTo>
                <a:lnTo>
                  <a:pt x="6896086" y="145193"/>
                </a:lnTo>
                <a:lnTo>
                  <a:pt x="6931360" y="138822"/>
                </a:lnTo>
                <a:lnTo>
                  <a:pt x="6957465" y="125909"/>
                </a:lnTo>
                <a:lnTo>
                  <a:pt x="6998323" y="97632"/>
                </a:lnTo>
                <a:lnTo>
                  <a:pt x="7041966" y="71908"/>
                </a:lnTo>
                <a:lnTo>
                  <a:pt x="7082489" y="47871"/>
                </a:lnTo>
                <a:lnTo>
                  <a:pt x="714250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Shape-121"/>
          <p:cNvSpPr/>
          <p:nvPr/>
        </p:nvSpPr>
        <p:spPr>
          <a:xfrm>
            <a:off x="688996" y="2626937"/>
            <a:ext cx="498653" cy="900290"/>
          </a:xfrm>
          <a:custGeom>
            <a:avLst/>
            <a:gdLst/>
            <a:ahLst/>
            <a:cxnLst/>
            <a:rect l="0" t="0" r="0" b="0"/>
            <a:pathLst>
              <a:path w="498653" h="900290">
                <a:moveTo>
                  <a:pt x="418285" y="16251"/>
                </a:moveTo>
                <a:lnTo>
                  <a:pt x="402035" y="0"/>
                </a:lnTo>
                <a:lnTo>
                  <a:pt x="364429" y="8316"/>
                </a:lnTo>
                <a:lnTo>
                  <a:pt x="324193" y="19423"/>
                </a:lnTo>
                <a:lnTo>
                  <a:pt x="289754" y="32955"/>
                </a:lnTo>
                <a:lnTo>
                  <a:pt x="254415" y="49532"/>
                </a:lnTo>
                <a:lnTo>
                  <a:pt x="218808" y="67012"/>
                </a:lnTo>
                <a:lnTo>
                  <a:pt x="178382" y="84759"/>
                </a:lnTo>
                <a:lnTo>
                  <a:pt x="139725" y="102585"/>
                </a:lnTo>
                <a:lnTo>
                  <a:pt x="99229" y="126386"/>
                </a:lnTo>
                <a:lnTo>
                  <a:pt x="58594" y="162102"/>
                </a:lnTo>
                <a:lnTo>
                  <a:pt x="33158" y="191867"/>
                </a:lnTo>
                <a:lnTo>
                  <a:pt x="20779" y="228945"/>
                </a:lnTo>
                <a:lnTo>
                  <a:pt x="18724" y="257865"/>
                </a:lnTo>
                <a:lnTo>
                  <a:pt x="21760" y="279739"/>
                </a:lnTo>
                <a:lnTo>
                  <a:pt x="38528" y="314366"/>
                </a:lnTo>
                <a:lnTo>
                  <a:pt x="63732" y="346372"/>
                </a:lnTo>
                <a:lnTo>
                  <a:pt x="82824" y="359686"/>
                </a:lnTo>
                <a:lnTo>
                  <a:pt x="124115" y="376172"/>
                </a:lnTo>
                <a:lnTo>
                  <a:pt x="168321" y="391265"/>
                </a:lnTo>
                <a:lnTo>
                  <a:pt x="197709" y="397571"/>
                </a:lnTo>
                <a:lnTo>
                  <a:pt x="238454" y="399702"/>
                </a:lnTo>
                <a:lnTo>
                  <a:pt x="275595" y="400071"/>
                </a:lnTo>
                <a:lnTo>
                  <a:pt x="313187" y="400196"/>
                </a:lnTo>
                <a:lnTo>
                  <a:pt x="356772" y="400221"/>
                </a:lnTo>
                <a:lnTo>
                  <a:pt x="400307" y="400227"/>
                </a:lnTo>
                <a:lnTo>
                  <a:pt x="403323" y="400227"/>
                </a:lnTo>
                <a:lnTo>
                  <a:pt x="404342" y="401219"/>
                </a:lnTo>
                <a:lnTo>
                  <a:pt x="404028" y="402873"/>
                </a:lnTo>
                <a:lnTo>
                  <a:pt x="396397" y="412656"/>
                </a:lnTo>
                <a:lnTo>
                  <a:pt x="388383" y="415673"/>
                </a:lnTo>
                <a:lnTo>
                  <a:pt x="379198" y="418006"/>
                </a:lnTo>
                <a:lnTo>
                  <a:pt x="367457" y="423905"/>
                </a:lnTo>
                <a:lnTo>
                  <a:pt x="335632" y="429048"/>
                </a:lnTo>
                <a:lnTo>
                  <a:pt x="292592" y="436547"/>
                </a:lnTo>
                <a:lnTo>
                  <a:pt x="248420" y="445054"/>
                </a:lnTo>
                <a:lnTo>
                  <a:pt x="209205" y="453858"/>
                </a:lnTo>
                <a:lnTo>
                  <a:pt x="169287" y="465722"/>
                </a:lnTo>
                <a:lnTo>
                  <a:pt x="126387" y="480595"/>
                </a:lnTo>
                <a:lnTo>
                  <a:pt x="88069" y="501614"/>
                </a:lnTo>
                <a:lnTo>
                  <a:pt x="43423" y="532147"/>
                </a:lnTo>
                <a:lnTo>
                  <a:pt x="32406" y="540218"/>
                </a:lnTo>
                <a:lnTo>
                  <a:pt x="14006" y="567319"/>
                </a:lnTo>
                <a:lnTo>
                  <a:pt x="1762" y="600508"/>
                </a:lnTo>
                <a:lnTo>
                  <a:pt x="0" y="611941"/>
                </a:lnTo>
                <a:lnTo>
                  <a:pt x="7767" y="647120"/>
                </a:lnTo>
                <a:lnTo>
                  <a:pt x="22685" y="679279"/>
                </a:lnTo>
                <a:lnTo>
                  <a:pt x="50966" y="719096"/>
                </a:lnTo>
                <a:lnTo>
                  <a:pt x="82865" y="759421"/>
                </a:lnTo>
                <a:lnTo>
                  <a:pt x="123660" y="791040"/>
                </a:lnTo>
                <a:lnTo>
                  <a:pt x="165281" y="821535"/>
                </a:lnTo>
                <a:lnTo>
                  <a:pt x="205737" y="840638"/>
                </a:lnTo>
                <a:lnTo>
                  <a:pt x="246208" y="848557"/>
                </a:lnTo>
                <a:lnTo>
                  <a:pt x="285198" y="860845"/>
                </a:lnTo>
                <a:lnTo>
                  <a:pt x="329101" y="868821"/>
                </a:lnTo>
                <a:lnTo>
                  <a:pt x="373652" y="875530"/>
                </a:lnTo>
                <a:lnTo>
                  <a:pt x="417295" y="882514"/>
                </a:lnTo>
                <a:lnTo>
                  <a:pt x="456632" y="890452"/>
                </a:lnTo>
                <a:lnTo>
                  <a:pt x="481960" y="891240"/>
                </a:lnTo>
                <a:lnTo>
                  <a:pt x="484548" y="892272"/>
                </a:lnTo>
                <a:lnTo>
                  <a:pt x="486273" y="893952"/>
                </a:lnTo>
                <a:lnTo>
                  <a:pt x="487423" y="896065"/>
                </a:lnTo>
                <a:lnTo>
                  <a:pt x="489181" y="897473"/>
                </a:lnTo>
                <a:lnTo>
                  <a:pt x="498652" y="9002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122"/>
          <p:cNvSpPr/>
          <p:nvPr/>
        </p:nvSpPr>
        <p:spPr>
          <a:xfrm>
            <a:off x="2616766" y="4250531"/>
            <a:ext cx="2160617" cy="321434"/>
          </a:xfrm>
          <a:custGeom>
            <a:avLst/>
            <a:gdLst/>
            <a:ahLst/>
            <a:cxnLst/>
            <a:rect l="0" t="0" r="0" b="0"/>
            <a:pathLst>
              <a:path w="2160617" h="321434">
                <a:moveTo>
                  <a:pt x="8562" y="0"/>
                </a:moveTo>
                <a:lnTo>
                  <a:pt x="2425" y="14258"/>
                </a:lnTo>
                <a:lnTo>
                  <a:pt x="0" y="37241"/>
                </a:lnTo>
                <a:lnTo>
                  <a:pt x="7353" y="76544"/>
                </a:lnTo>
                <a:lnTo>
                  <a:pt x="20885" y="120724"/>
                </a:lnTo>
                <a:lnTo>
                  <a:pt x="35406" y="161345"/>
                </a:lnTo>
                <a:lnTo>
                  <a:pt x="42321" y="177873"/>
                </a:lnTo>
                <a:lnTo>
                  <a:pt x="74397" y="216964"/>
                </a:lnTo>
                <a:lnTo>
                  <a:pt x="93002" y="234060"/>
                </a:lnTo>
                <a:lnTo>
                  <a:pt x="135736" y="261764"/>
                </a:lnTo>
                <a:lnTo>
                  <a:pt x="179330" y="282497"/>
                </a:lnTo>
                <a:lnTo>
                  <a:pt x="223020" y="297620"/>
                </a:lnTo>
                <a:lnTo>
                  <a:pt x="267542" y="305466"/>
                </a:lnTo>
                <a:lnTo>
                  <a:pt x="302255" y="310443"/>
                </a:lnTo>
                <a:lnTo>
                  <a:pt x="342306" y="314564"/>
                </a:lnTo>
                <a:lnTo>
                  <a:pt x="375670" y="319423"/>
                </a:lnTo>
                <a:lnTo>
                  <a:pt x="418629" y="320862"/>
                </a:lnTo>
                <a:lnTo>
                  <a:pt x="453744" y="321199"/>
                </a:lnTo>
                <a:lnTo>
                  <a:pt x="485887" y="321349"/>
                </a:lnTo>
                <a:lnTo>
                  <a:pt x="527133" y="321433"/>
                </a:lnTo>
                <a:lnTo>
                  <a:pt x="569230" y="316718"/>
                </a:lnTo>
                <a:lnTo>
                  <a:pt x="608382" y="313777"/>
                </a:lnTo>
                <a:lnTo>
                  <a:pt x="649858" y="312906"/>
                </a:lnTo>
                <a:lnTo>
                  <a:pt x="681528" y="310056"/>
                </a:lnTo>
                <a:lnTo>
                  <a:pt x="714455" y="306475"/>
                </a:lnTo>
                <a:lnTo>
                  <a:pt x="745626" y="304883"/>
                </a:lnTo>
                <a:lnTo>
                  <a:pt x="778661" y="304175"/>
                </a:lnTo>
                <a:lnTo>
                  <a:pt x="813188" y="302869"/>
                </a:lnTo>
                <a:lnTo>
                  <a:pt x="848376" y="298981"/>
                </a:lnTo>
                <a:lnTo>
                  <a:pt x="883859" y="296591"/>
                </a:lnTo>
                <a:lnTo>
                  <a:pt x="920466" y="295528"/>
                </a:lnTo>
                <a:lnTo>
                  <a:pt x="959886" y="295057"/>
                </a:lnTo>
                <a:lnTo>
                  <a:pt x="997912" y="292201"/>
                </a:lnTo>
                <a:lnTo>
                  <a:pt x="1035648" y="288617"/>
                </a:lnTo>
                <a:lnTo>
                  <a:pt x="1075571" y="287024"/>
                </a:lnTo>
                <a:lnTo>
                  <a:pt x="1113819" y="283670"/>
                </a:lnTo>
                <a:lnTo>
                  <a:pt x="1151655" y="279865"/>
                </a:lnTo>
                <a:lnTo>
                  <a:pt x="1191622" y="278174"/>
                </a:lnTo>
                <a:lnTo>
                  <a:pt x="1229890" y="274776"/>
                </a:lnTo>
                <a:lnTo>
                  <a:pt x="1267734" y="270951"/>
                </a:lnTo>
                <a:lnTo>
                  <a:pt x="1307704" y="269250"/>
                </a:lnTo>
                <a:lnTo>
                  <a:pt x="1348620" y="265850"/>
                </a:lnTo>
                <a:lnTo>
                  <a:pt x="1390948" y="262023"/>
                </a:lnTo>
                <a:lnTo>
                  <a:pt x="1413348" y="261002"/>
                </a:lnTo>
                <a:lnTo>
                  <a:pt x="1436219" y="260321"/>
                </a:lnTo>
                <a:lnTo>
                  <a:pt x="1480152" y="259566"/>
                </a:lnTo>
                <a:lnTo>
                  <a:pt x="1523821" y="260222"/>
                </a:lnTo>
                <a:lnTo>
                  <a:pt x="1546578" y="261786"/>
                </a:lnTo>
                <a:lnTo>
                  <a:pt x="1569687" y="263821"/>
                </a:lnTo>
                <a:lnTo>
                  <a:pt x="1593031" y="265177"/>
                </a:lnTo>
                <a:lnTo>
                  <a:pt x="1616531" y="266082"/>
                </a:lnTo>
                <a:lnTo>
                  <a:pt x="1640135" y="266685"/>
                </a:lnTo>
                <a:lnTo>
                  <a:pt x="1663809" y="268079"/>
                </a:lnTo>
                <a:lnTo>
                  <a:pt x="1687529" y="270001"/>
                </a:lnTo>
                <a:lnTo>
                  <a:pt x="1711280" y="272274"/>
                </a:lnTo>
                <a:lnTo>
                  <a:pt x="1734058" y="274782"/>
                </a:lnTo>
                <a:lnTo>
                  <a:pt x="1777889" y="280214"/>
                </a:lnTo>
                <a:lnTo>
                  <a:pt x="1820520" y="283290"/>
                </a:lnTo>
                <a:lnTo>
                  <a:pt x="1863612" y="285648"/>
                </a:lnTo>
                <a:lnTo>
                  <a:pt x="1886215" y="287667"/>
                </a:lnTo>
                <a:lnTo>
                  <a:pt x="1909221" y="290004"/>
                </a:lnTo>
                <a:lnTo>
                  <a:pt x="1953305" y="292602"/>
                </a:lnTo>
                <a:lnTo>
                  <a:pt x="1996049" y="294749"/>
                </a:lnTo>
                <a:lnTo>
                  <a:pt x="2038196" y="299010"/>
                </a:lnTo>
                <a:lnTo>
                  <a:pt x="2074788" y="301565"/>
                </a:lnTo>
                <a:lnTo>
                  <a:pt x="2106596" y="302701"/>
                </a:lnTo>
                <a:lnTo>
                  <a:pt x="2160616" y="3036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</a:rPr>
              <a:t>Mice </a:t>
            </a:r>
          </a:p>
        </p:txBody>
      </p:sp>
      <p:sp>
        <p:nvSpPr>
          <p:cNvPr id="9225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3200" dirty="0" smtClean="0"/>
              <a:t>Can be used in the following:</a:t>
            </a:r>
          </a:p>
          <a:p>
            <a:pPr lvl="1"/>
            <a:r>
              <a:rPr lang="en-US" sz="3200" dirty="0" smtClean="0"/>
              <a:t>cancer research</a:t>
            </a:r>
          </a:p>
          <a:p>
            <a:pPr lvl="1"/>
            <a:r>
              <a:rPr lang="en-US" sz="3200" dirty="0" smtClean="0"/>
              <a:t>product testing</a:t>
            </a:r>
          </a:p>
          <a:p>
            <a:pPr lvl="1"/>
            <a:r>
              <a:rPr lang="en-US" sz="3200" dirty="0" smtClean="0"/>
              <a:t>toxicology</a:t>
            </a:r>
          </a:p>
          <a:p>
            <a:pPr lvl="1"/>
            <a:r>
              <a:rPr lang="en-US" sz="3200" dirty="0" smtClean="0"/>
              <a:t>virology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5540514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Immunologically Deficient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lacking some element or characteristic of the immune system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914400" algn="l"/>
              </a:tabLst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 descr="mouse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235657"/>
            <a:ext cx="3048000" cy="2641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7" descr="mouse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714875"/>
            <a:ext cx="1752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</a:rPr>
              <a:t>Product Testing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Exposes the mice to substances to measure the safety of household items, such as:</a:t>
            </a:r>
          </a:p>
          <a:p>
            <a:pPr lvl="1"/>
            <a:r>
              <a:rPr lang="en-US" sz="2800" smtClean="0"/>
              <a:t>food additives</a:t>
            </a:r>
          </a:p>
          <a:p>
            <a:pPr lvl="1"/>
            <a:r>
              <a:rPr lang="en-US" sz="2800" smtClean="0"/>
              <a:t>fabric treatments</a:t>
            </a:r>
          </a:p>
          <a:p>
            <a:pPr lvl="1"/>
            <a:r>
              <a:rPr lang="en-US" sz="2800" smtClean="0"/>
              <a:t>cosmetics</a:t>
            </a:r>
            <a:r>
              <a:rPr lang="en-US" smtClean="0"/>
              <a:t> 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38200" y="5410200"/>
            <a:ext cx="556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Lab Fact:</a:t>
            </a:r>
            <a:r>
              <a:rPr lang="en-US" sz="2000" b="1" dirty="0">
                <a:solidFill>
                  <a:srgbClr val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The first mice to arrive in North America were stowaways on </a:t>
            </a:r>
            <a:r>
              <a:rPr lang="en-US" sz="2000" dirty="0" smtClean="0">
                <a:solidFill>
                  <a:srgbClr val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</a:rPr>
              <a:t>ships.</a:t>
            </a:r>
            <a:endParaRPr lang="en-US" sz="20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 descr="product testin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895600"/>
            <a:ext cx="2744916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6700" dirty="0" smtClean="0">
                <a:ln>
                  <a:noFill/>
                </a:ln>
              </a:rPr>
              <a:t>Toxicology </a:t>
            </a:r>
            <a:r>
              <a:rPr lang="en-US" sz="4000" dirty="0" smtClean="0">
                <a:ln>
                  <a:noFill/>
                </a:ln>
              </a:rPr>
              <a:t/>
            </a:r>
            <a:br>
              <a:rPr lang="en-US" sz="4000" dirty="0" smtClean="0">
                <a:ln>
                  <a:noFill/>
                </a:ln>
              </a:rPr>
            </a:br>
            <a:endParaRPr lang="en-US" sz="4000" dirty="0" smtClean="0">
              <a:ln>
                <a:noFill/>
              </a:ln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sz="2800" dirty="0" smtClean="0"/>
              <a:t>Is the science of chemical substances and their effects on living organisms</a:t>
            </a:r>
          </a:p>
          <a:p>
            <a:r>
              <a:rPr lang="en-US" sz="2800" dirty="0" smtClean="0"/>
              <a:t>Gives chemical substance tests at different levels to:</a:t>
            </a:r>
          </a:p>
          <a:p>
            <a:pPr lvl="1"/>
            <a:r>
              <a:rPr lang="en-US" sz="2800" dirty="0" smtClean="0"/>
              <a:t>study short to long term effects</a:t>
            </a:r>
          </a:p>
          <a:p>
            <a:pPr lvl="1"/>
            <a:r>
              <a:rPr lang="en-US" sz="2800" dirty="0" smtClean="0"/>
              <a:t>monitor continuous and accidental exposure </a:t>
            </a:r>
          </a:p>
          <a:p>
            <a:pPr lvl="1"/>
            <a:r>
              <a:rPr lang="en-US" sz="2800" dirty="0" smtClean="0"/>
              <a:t>examine if irritant to skin or eyes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Toxicolog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2590800"/>
            <a:ext cx="203835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</a:rPr>
              <a:t>Virology </a:t>
            </a:r>
          </a:p>
        </p:txBody>
      </p:sp>
      <p:sp>
        <p:nvSpPr>
          <p:cNvPr id="12295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3200" dirty="0" smtClean="0"/>
              <a:t>Is the science studying viruses and the diseases they cause</a:t>
            </a:r>
          </a:p>
          <a:p>
            <a:r>
              <a:rPr lang="en-US" sz="3200" dirty="0" smtClean="0"/>
              <a:t>Shows effects of vaccines on test subject in pre-clinical studies</a:t>
            </a:r>
          </a:p>
          <a:p>
            <a:endParaRPr lang="en-US" sz="3200" dirty="0" smtClean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479925" y="3244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914400" algn="l"/>
              </a:tabLst>
            </a:pPr>
            <a:endParaRPr lang="en-US"/>
          </a:p>
        </p:txBody>
      </p:sp>
      <p:pic>
        <p:nvPicPr>
          <p:cNvPr id="5" name="Picture 4" descr="needl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4191000"/>
            <a:ext cx="2438405" cy="138989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3803-8848-49DB-AB30-A6CC729F003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1718</Words>
  <Application>Microsoft Office PowerPoint</Application>
  <PresentationFormat>On-screen Show (4:3)</PresentationFormat>
  <Paragraphs>397</Paragraphs>
  <Slides>48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BritannicTBol</vt:lpstr>
      <vt:lpstr>Calibri</vt:lpstr>
      <vt:lpstr>Times New Roman</vt:lpstr>
      <vt:lpstr>Office Theme</vt:lpstr>
      <vt:lpstr>Animals in Research </vt:lpstr>
      <vt:lpstr>Objectives</vt:lpstr>
      <vt:lpstr>Research</vt:lpstr>
      <vt:lpstr>Animals Researched</vt:lpstr>
      <vt:lpstr>Mice </vt:lpstr>
      <vt:lpstr>Mice </vt:lpstr>
      <vt:lpstr>Product Testing</vt:lpstr>
      <vt:lpstr>Toxicology  </vt:lpstr>
      <vt:lpstr>Virology </vt:lpstr>
      <vt:lpstr>Virology</vt:lpstr>
      <vt:lpstr>Rabbits </vt:lpstr>
      <vt:lpstr>Cancer Implementation </vt:lpstr>
      <vt:lpstr>Cholesterol Levels </vt:lpstr>
      <vt:lpstr>Rabbit Eyes </vt:lpstr>
      <vt:lpstr>Cats </vt:lpstr>
      <vt:lpstr>Feline AIDS </vt:lpstr>
      <vt:lpstr>Cats </vt:lpstr>
      <vt:lpstr>The Feline Nervous System </vt:lpstr>
      <vt:lpstr>Anticoagulants</vt:lpstr>
      <vt:lpstr>Canines </vt:lpstr>
      <vt:lpstr>Surgical Procedures</vt:lpstr>
      <vt:lpstr>Surgical Procedures</vt:lpstr>
      <vt:lpstr>Diabetes </vt:lpstr>
      <vt:lpstr>Non-human Primates </vt:lpstr>
      <vt:lpstr>The Poliomyelitis Virus </vt:lpstr>
      <vt:lpstr> HIV </vt:lpstr>
      <vt:lpstr>Hepatitis </vt:lpstr>
      <vt:lpstr>Hepatitis </vt:lpstr>
      <vt:lpstr>Malaria </vt:lpstr>
      <vt:lpstr>Acute Respiratory Disease </vt:lpstr>
      <vt:lpstr> Swine </vt:lpstr>
      <vt:lpstr>Xenograft </vt:lpstr>
      <vt:lpstr>CAT Scan </vt:lpstr>
      <vt:lpstr>Policies, Laws &amp; Regulations </vt:lpstr>
      <vt:lpstr>The Animal Welfare Act (AWA) </vt:lpstr>
      <vt:lpstr>The Animal &amp; Plant Health  Inspection Service </vt:lpstr>
      <vt:lpstr>The Public Health Service  Policy (PHSP) </vt:lpstr>
      <vt:lpstr>The Chimpanzee Sanctuary Act</vt:lpstr>
      <vt:lpstr>Important Activist </vt:lpstr>
      <vt:lpstr>Important Activist</vt:lpstr>
      <vt:lpstr>Animals in Research </vt:lpstr>
      <vt:lpstr>Assessment</vt:lpstr>
      <vt:lpstr>Assessment</vt:lpstr>
      <vt:lpstr>Assessment</vt:lpstr>
      <vt:lpstr>Assessment</vt:lpstr>
      <vt:lpstr>Assessment</vt:lpstr>
      <vt:lpstr>Resources  </vt:lpstr>
      <vt:lpstr>Acknowledgements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</dc:creator>
  <cp:lastModifiedBy>Seth Boroughs</cp:lastModifiedBy>
  <cp:revision>89</cp:revision>
  <dcterms:created xsi:type="dcterms:W3CDTF">2011-02-15T21:01:05Z</dcterms:created>
  <dcterms:modified xsi:type="dcterms:W3CDTF">2015-08-28T22:48:49Z</dcterms:modified>
</cp:coreProperties>
</file>