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58" r:id="rId4"/>
    <p:sldId id="284" r:id="rId5"/>
    <p:sldId id="260" r:id="rId6"/>
    <p:sldId id="261" r:id="rId7"/>
    <p:sldId id="262" r:id="rId8"/>
    <p:sldId id="263" r:id="rId9"/>
    <p:sldId id="265" r:id="rId10"/>
    <p:sldId id="266" r:id="rId11"/>
    <p:sldId id="282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86" r:id="rId21"/>
    <p:sldId id="275" r:id="rId22"/>
    <p:sldId id="285" r:id="rId23"/>
    <p:sldId id="276" r:id="rId24"/>
    <p:sldId id="283" r:id="rId25"/>
    <p:sldId id="277" r:id="rId26"/>
    <p:sldId id="278" r:id="rId27"/>
    <p:sldId id="280" r:id="rId28"/>
  </p:sldIdLst>
  <p:sldSz cx="9144000" cy="6858000" type="screen4x3"/>
  <p:notesSz cx="7315200" cy="9601200"/>
  <p:custDataLst>
    <p:tags r:id="rId3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686" autoAdjust="0"/>
  </p:normalViewPr>
  <p:slideViewPr>
    <p:cSldViewPr>
      <p:cViewPr>
        <p:scale>
          <a:sx n="60" d="100"/>
          <a:sy n="60" d="100"/>
        </p:scale>
        <p:origin x="-13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60" y="-102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93246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D99C2177-0895-45D7-A863-47EA2E374023}" type="datetimeFigureOut">
              <a:rPr lang="en-US"/>
              <a:pPr>
                <a:defRPr/>
              </a:pPr>
              <a:t>7/10/2014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9EEBF718-7DEA-4F2C-B85D-BB9C70633F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72538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86AE872-CD7F-4F7E-BF7D-D700F09D667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DF75A8B-425A-43C8-B9F6-675B57CC07F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3EB8DCE-8FA7-48CC-871F-69D50AFFFAD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5649F2-AB57-46FF-BED0-6578763EBAA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345FEB-9F77-41DA-81D3-8AE078568D5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889612-4A17-4BE9-A95D-3126965155C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123F4C-561D-42B2-A4F3-BF521770868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9963924-5748-41AB-80E8-05BCAFE7B5C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7103D9B-87F3-4071-B0D6-14DB428791A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740F0F7-6D88-4C38-B0A5-CA57C11AEF2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5D0EED-E175-44AE-957A-F4784610249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F2BE11-D932-4D3D-ACE7-459E7A9E783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A3A1BC-DBA3-41A5-8F8F-6D30D73471D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41300" indent="-241300" eaLnBrk="1" hangingPunct="1"/>
            <a:endParaRPr lang="en-US" altLang="en-US" i="1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9951A6-8535-4ADD-A947-EB677A97526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D47C61B-F914-4944-9F1A-A9BC0377D4E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41300" indent="-241300" eaLnBrk="1" hangingPunct="1"/>
            <a:endParaRPr lang="en-US" altLang="en-US" i="1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E866BD-6022-4FB7-8961-75CA9B6831C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41300" indent="-241300" eaLnBrk="1" hangingPunct="1"/>
            <a:endParaRPr lang="en-US" altLang="en-US" i="1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i="1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4950FA-977B-4755-9080-1C76D1E1D5F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31AC62-F057-4260-850B-703EA0A9EEB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DE6885F-BA03-49EB-9706-FC86D875AF7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3979F0-E58B-4D4D-9995-92B7E2DD451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68EA580-C6A7-42E4-A99F-E769853537D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4D7EFC-38FE-43FD-8262-EB83B78D17D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FEC7DA-339C-4C7F-950F-1C95DE02672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5C12C57-A38D-44F7-82D7-877A9DC8B97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F94483C-1953-4522-9FB3-598F05AED3E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CA9F98-684C-433E-95C7-734D8FF992F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AnimalSocBG.jpg"/>
          <p:cNvPicPr>
            <a:picLocks noChangeAspect="1"/>
          </p:cNvPicPr>
          <p:nvPr userDrawn="1"/>
        </p:nvPicPr>
        <p:blipFill>
          <a:blip r:embed="rId2" cstate="email">
            <a:lum bright="6000" contrast="24000"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91471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 descr="CEV Logo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8145463" y="76200"/>
            <a:ext cx="771525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1F104-48C2-4B19-BD2A-A36A982C91EF}" type="datetime1">
              <a:rPr lang="en-US"/>
              <a:pPr>
                <a:defRPr/>
              </a:pPr>
              <a:t>7/10/2014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E68D5-3464-41E8-9D68-A1E87152FD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96446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9E613-8277-4B3E-AAE7-E2083D6D09CB}" type="datetime1">
              <a:rPr lang="en-US"/>
              <a:pPr>
                <a:defRPr/>
              </a:pPr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DEF00-8D88-4A3C-8381-2DB234AF0B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05105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62B99-749F-48AA-9EF5-CB85D5409EB2}" type="datetime1">
              <a:rPr lang="en-US"/>
              <a:pPr>
                <a:defRPr/>
              </a:pPr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F62E9-4B22-4A3D-8D29-0B3CA77512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245655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9D62F-9DCB-406D-AACC-F877E8317AB0}" type="datetime1">
              <a:rPr lang="en-US"/>
              <a:pPr>
                <a:defRPr/>
              </a:pPr>
              <a:t>7/10/2014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612FB-D0B8-4A5D-B0EF-FACD511935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287162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FC58F-DF3A-4C40-AAA3-878A573823E9}" type="datetime1">
              <a:rPr lang="en-US"/>
              <a:pPr>
                <a:defRPr/>
              </a:pPr>
              <a:t>7/10/2014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3B60D-A0C0-412E-8610-27ACD9164D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01879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4442A-2478-4E36-9AD2-AB3A4EEA5593}" type="datetime1">
              <a:rPr lang="en-US"/>
              <a:pPr>
                <a:defRPr/>
              </a:pPr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6EE07-242E-46DD-A346-5741AA463F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35029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C05ED-08C2-45E2-B751-6EF487372CB0}" type="datetime1">
              <a:rPr lang="en-US"/>
              <a:pPr>
                <a:defRPr/>
              </a:pPr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7C107-5F5C-4AFE-8E62-A8959F005F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69604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D1CBB-9736-4D24-8AFA-D138EF27B2B0}" type="datetime1">
              <a:rPr lang="en-US"/>
              <a:pPr>
                <a:defRPr/>
              </a:pPr>
              <a:t>7/10/2014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2F602-7CB2-4EFD-888A-611CC17EEC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3964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9CF6B-2066-47D7-836B-BE4C91ADBD47}" type="datetime1">
              <a:rPr lang="en-US"/>
              <a:pPr>
                <a:defRPr/>
              </a:pPr>
              <a:t>7/10/2014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9E66E-235A-4561-9E84-9D31E96FCD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88919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2F2BA-CFFE-422E-AF37-245875BB7CFC}" type="datetime1">
              <a:rPr lang="en-US"/>
              <a:pPr>
                <a:defRPr/>
              </a:pPr>
              <a:t>7/10/2014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B71B4-6D09-4707-8BBF-0D7ABE387B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03830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E028E-2712-492C-A199-79AC210F4639}" type="datetime1">
              <a:rPr lang="en-US"/>
              <a:pPr>
                <a:defRPr/>
              </a:pPr>
              <a:t>7/10/2014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E59AC-B0C6-4A92-B955-6C449A4B23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73111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E5DF1-AECA-454D-9801-CBD0E31B319D}" type="datetime1">
              <a:rPr lang="en-US"/>
              <a:pPr>
                <a:defRPr/>
              </a:pPr>
              <a:t>7/10/2014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4765A-C0E0-4507-A82B-0E495F4A80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31121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6A044-03F7-4DDB-AE98-E274FA88C2B1}" type="datetime1">
              <a:rPr lang="en-US"/>
              <a:pPr>
                <a:defRPr/>
              </a:pPr>
              <a:t>7/10/2014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8C629-ABB7-494C-AD21-509D5BA00F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76556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AnimalSocBG.jpg"/>
          <p:cNvPicPr>
            <a:picLocks noChangeAspect="1"/>
          </p:cNvPicPr>
          <p:nvPr userDrawn="1"/>
        </p:nvPicPr>
        <p:blipFill>
          <a:blip r:embed="rId15" cstate="email">
            <a:lum bright="6000" contrast="24000"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91471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ounded Rectangle 7"/>
          <p:cNvSpPr/>
          <p:nvPr userDrawn="1"/>
        </p:nvSpPr>
        <p:spPr>
          <a:xfrm>
            <a:off x="0" y="1066800"/>
            <a:ext cx="9144000" cy="5943600"/>
          </a:xfrm>
          <a:prstGeom prst="roundRect">
            <a:avLst/>
          </a:prstGeom>
          <a:ln>
            <a:noFill/>
          </a:ln>
          <a:effectLst>
            <a:softEdge rad="317500"/>
          </a:effectLst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1600200"/>
            <a:ext cx="8305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B0DE3A0-B52F-4A88-9253-9836BDE49F56}" type="datetime1">
              <a:rPr lang="en-US"/>
              <a:pPr>
                <a:defRPr/>
              </a:pPr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18DFB8C-B73D-420E-8CDA-FB21F3458B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5" name="Picture 10" descr="CEV Logo.png"/>
          <p:cNvPicPr>
            <a:picLocks noChangeAspect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8145463" y="76200"/>
            <a:ext cx="771525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6000" b="1" kern="1200">
          <a:ln/>
          <a:solidFill>
            <a:srgbClr val="953735"/>
          </a:solidFill>
          <a:effectLst>
            <a:glow rad="101600">
              <a:schemeClr val="accent5">
                <a:satMod val="175000"/>
                <a:alpha val="40000"/>
              </a:schemeClr>
            </a:glow>
          </a:effectLst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000" b="1">
          <a:solidFill>
            <a:srgbClr val="953735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000" b="1">
          <a:solidFill>
            <a:srgbClr val="953735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000" b="1">
          <a:solidFill>
            <a:srgbClr val="953735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000" b="1">
          <a:solidFill>
            <a:srgbClr val="953735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 b="1">
          <a:solidFill>
            <a:srgbClr val="953735"/>
          </a:solidFill>
          <a:latin typeface="Aharoni" pitchFamily="2" charset="-79"/>
          <a:cs typeface="Aharoni" pitchFamily="2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4800" b="1">
          <a:solidFill>
            <a:srgbClr val="953735"/>
          </a:solidFill>
          <a:latin typeface="Aharoni" pitchFamily="2" charset="-79"/>
          <a:cs typeface="Aharoni" pitchFamily="2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4800" b="1">
          <a:solidFill>
            <a:srgbClr val="953735"/>
          </a:solidFill>
          <a:latin typeface="Aharoni" pitchFamily="2" charset="-79"/>
          <a:cs typeface="Aharoni" pitchFamily="2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4800" b="1">
          <a:solidFill>
            <a:srgbClr val="953735"/>
          </a:solidFill>
          <a:latin typeface="Aharoni" pitchFamily="2" charset="-79"/>
          <a:cs typeface="Aharoni" pitchFamily="2" charset="-79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nimallaw.info/articles/ovusodmunicipalordinances.htm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1228_PhotoObjec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5486400" y="3276600"/>
            <a:ext cx="3252788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C17041-ADBC-4ABD-8081-3A930C00DAF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7" name="Picture 6" descr="animal societies copy.jpg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-457200" y="1524000"/>
            <a:ext cx="9051925" cy="32559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4400" dirty="0" smtClean="0">
                <a:ln>
                  <a:noFill/>
                </a:ln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Saving Animals Through </a:t>
            </a:r>
            <a:br>
              <a:rPr lang="en-US" sz="4400" dirty="0" smtClean="0">
                <a:ln>
                  <a:noFill/>
                </a:ln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sz="4400" dirty="0" smtClean="0">
                <a:ln>
                  <a:noFill/>
                </a:ln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Field Work 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324600" cy="4525963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Inspired the HSUS to join forces with the American Red Cross to aid animals in disasters</a:t>
            </a: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Led to creating the Rural Area Vet Services, a program which allows animals in remote areas to receive veterinarian assistance at no cost to their owner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E4191D-FF87-48A4-BB5E-18B6ADD26EB8}" type="slidenum">
              <a:rPr lang="en-US"/>
              <a:pPr>
                <a:defRPr/>
              </a:pPr>
              <a:t>10</a:t>
            </a:fld>
            <a:endParaRPr lang="en-US"/>
          </a:p>
        </p:txBody>
      </p:sp>
      <p:pic>
        <p:nvPicPr>
          <p:cNvPr id="6" name="Picture 5" descr="Saving Animals through Field Work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934200" y="2514600"/>
            <a:ext cx="1931988" cy="2895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4400" dirty="0" smtClean="0">
                <a:ln>
                  <a:noFill/>
                </a:ln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Saving Animals Through</a:t>
            </a:r>
            <a:br>
              <a:rPr lang="en-US" sz="4400" dirty="0" smtClean="0">
                <a:ln>
                  <a:noFill/>
                </a:ln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sz="4400" dirty="0" smtClean="0">
                <a:ln>
                  <a:noFill/>
                </a:ln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Field Work</a:t>
            </a:r>
          </a:p>
        </p:txBody>
      </p:sp>
      <p:sp>
        <p:nvSpPr>
          <p:cNvPr id="13315" name="Rectangle 3"/>
          <p:cNvSpPr>
            <a:spLocks noGrp="1"/>
          </p:cNvSpPr>
          <p:nvPr>
            <p:ph type="body" idx="1"/>
          </p:nvPr>
        </p:nvSpPr>
        <p:spPr>
          <a:xfrm>
            <a:off x="381000" y="1600200"/>
            <a:ext cx="5486400" cy="4525963"/>
          </a:xfrm>
        </p:spPr>
        <p:txBody>
          <a:bodyPr/>
          <a:lstStyle/>
          <a:p>
            <a:pPr eaLnBrk="1" hangingPunct="1"/>
            <a:r>
              <a:rPr lang="en-US" altLang="en-US" sz="2400" smtClean="0">
                <a:latin typeface="Arial" charset="0"/>
                <a:cs typeface="Arial" charset="0"/>
              </a:rPr>
              <a:t>Established two emergency animal shelters along the Gulf Coast after </a:t>
            </a:r>
            <a:r>
              <a:rPr lang="en-US" altLang="en-US" sz="2400" i="1" smtClean="0">
                <a:latin typeface="Arial" charset="0"/>
                <a:cs typeface="Arial" charset="0"/>
              </a:rPr>
              <a:t>Hurricane Katrina</a:t>
            </a:r>
            <a:r>
              <a:rPr lang="en-US" altLang="en-US" sz="2400" smtClean="0">
                <a:latin typeface="Arial" charset="0"/>
                <a:cs typeface="Arial" charset="0"/>
              </a:rPr>
              <a:t> hit, allowing for the rescue and shelter of an estimated 10,000 animals</a:t>
            </a:r>
          </a:p>
          <a:p>
            <a:pPr eaLnBrk="1" hangingPunct="1"/>
            <a:r>
              <a:rPr lang="en-US" altLang="en-US" sz="2400" smtClean="0">
                <a:latin typeface="Arial" charset="0"/>
                <a:cs typeface="Arial" charset="0"/>
              </a:rPr>
              <a:t>Organized a hay drop for nearly 300 starving horses trapped by heavy snows in Nevada in 1969</a:t>
            </a:r>
          </a:p>
          <a:p>
            <a:pPr eaLnBrk="1" hangingPunct="1">
              <a:buFont typeface="Arial" charset="0"/>
              <a:buNone/>
            </a:pPr>
            <a:endParaRPr lang="en-US" altLang="en-US" sz="2400" smtClean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AC6B18-60C6-498B-96AF-31C65624485E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3317" name="TextBox 5"/>
          <p:cNvSpPr txBox="1">
            <a:spLocks noChangeArrowheads="1"/>
          </p:cNvSpPr>
          <p:nvPr/>
        </p:nvSpPr>
        <p:spPr bwMode="auto">
          <a:xfrm>
            <a:off x="6172200" y="3081338"/>
            <a:ext cx="2590800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alibri" pitchFamily="34" charset="0"/>
              </a:rPr>
              <a:t>Hurricane Katrina – </a:t>
            </a:r>
            <a:r>
              <a:rPr lang="en-US" altLang="en-US" sz="2000">
                <a:latin typeface="Calibri" pitchFamily="34" charset="0"/>
              </a:rPr>
              <a:t>Category five hurricane which hit the United States’ Gulf Coast in August 2005 and caused over $125 billion in economic damages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Calibri" pitchFamily="34" charset="0"/>
            </a:endParaRPr>
          </a:p>
        </p:txBody>
      </p:sp>
      <p:pic>
        <p:nvPicPr>
          <p:cNvPr id="6" name="Picture 5" descr="hurricane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629400" y="1785938"/>
            <a:ext cx="1600200" cy="12366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 descr="Saving Animals through Field Work2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2133600" y="4800600"/>
            <a:ext cx="2895600" cy="18573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5400" dirty="0" smtClean="0">
                <a:ln>
                  <a:noFill/>
                </a:ln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Local Humane Societies 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>
                <a:latin typeface="Arial" charset="0"/>
                <a:cs typeface="Arial" charset="0"/>
              </a:rPr>
              <a:t>May or may not operate under the HSUS, which runs a network of sanctuaries across the nation</a:t>
            </a:r>
          </a:p>
          <a:p>
            <a:pPr eaLnBrk="1" hangingPunct="1"/>
            <a:r>
              <a:rPr lang="en-US" altLang="en-US" sz="2400" smtClean="0">
                <a:latin typeface="Arial" charset="0"/>
                <a:cs typeface="Arial" charset="0"/>
              </a:rPr>
              <a:t>Are part of HSUS and receive the following:</a:t>
            </a:r>
          </a:p>
          <a:p>
            <a:pPr lvl="1" eaLnBrk="1" hangingPunct="1"/>
            <a:r>
              <a:rPr lang="en-US" altLang="en-US" sz="2400" smtClean="0">
                <a:latin typeface="Arial" charset="0"/>
                <a:cs typeface="Arial" charset="0"/>
              </a:rPr>
              <a:t>national guidelines for housing animals</a:t>
            </a:r>
          </a:p>
          <a:p>
            <a:pPr lvl="1" eaLnBrk="1" hangingPunct="1"/>
            <a:r>
              <a:rPr lang="en-US" altLang="en-US" sz="2400" smtClean="0">
                <a:latin typeface="Arial" charset="0"/>
                <a:cs typeface="Arial" charset="0"/>
              </a:rPr>
              <a:t>training programs</a:t>
            </a:r>
          </a:p>
          <a:p>
            <a:pPr lvl="1" eaLnBrk="1" hangingPunct="1"/>
            <a:r>
              <a:rPr lang="en-US" altLang="en-US" sz="2400" smtClean="0">
                <a:latin typeface="Arial" charset="0"/>
                <a:cs typeface="Arial" charset="0"/>
              </a:rPr>
              <a:t>outreach to help citizens find local shelters</a:t>
            </a:r>
          </a:p>
          <a:p>
            <a:pPr lvl="1" eaLnBrk="1" hangingPunct="1"/>
            <a:r>
              <a:rPr lang="en-US" altLang="en-US" sz="2400" smtClean="0">
                <a:latin typeface="Arial" charset="0"/>
                <a:cs typeface="Arial" charset="0"/>
              </a:rPr>
              <a:t>disaster assistance</a:t>
            </a:r>
          </a:p>
          <a:p>
            <a:pPr lvl="1" eaLnBrk="1" hangingPunct="1"/>
            <a:r>
              <a:rPr lang="en-US" altLang="en-US" sz="2400" smtClean="0">
                <a:latin typeface="Arial" charset="0"/>
                <a:cs typeface="Arial" charset="0"/>
              </a:rPr>
              <a:t>financial assistance in the form of scholarships and grants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2D1117-3807-4EEC-B649-545520D1AFB5}" type="slidenum">
              <a:rPr lang="en-US"/>
              <a:pPr>
                <a:defRPr/>
              </a:pPr>
              <a:t>12</a:t>
            </a:fld>
            <a:endParaRPr lang="en-US"/>
          </a:p>
        </p:txBody>
      </p:sp>
      <p:pic>
        <p:nvPicPr>
          <p:cNvPr id="6" name="Picture 5" descr="Local Humane Groups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267200" y="5029200"/>
            <a:ext cx="2362200" cy="15763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4400" dirty="0" smtClean="0">
                <a:ln>
                  <a:noFill/>
                </a:ln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The Humane Society of the United States 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>
                <a:latin typeface="Arial" charset="0"/>
                <a:cs typeface="Arial" charset="0"/>
              </a:rPr>
              <a:t>Is based in Washington, D.C.</a:t>
            </a:r>
          </a:p>
          <a:p>
            <a:pPr eaLnBrk="1" hangingPunct="1"/>
            <a:r>
              <a:rPr lang="en-US" altLang="en-US" sz="2400" smtClean="0">
                <a:latin typeface="Arial" charset="0"/>
                <a:cs typeface="Arial" charset="0"/>
              </a:rPr>
              <a:t>Has seven regional offices:</a:t>
            </a:r>
          </a:p>
          <a:p>
            <a:pPr lvl="1" eaLnBrk="1" hangingPunct="1"/>
            <a:r>
              <a:rPr lang="en-US" altLang="en-US" sz="2400" smtClean="0">
                <a:latin typeface="Arial" charset="0"/>
                <a:cs typeface="Arial" charset="0"/>
              </a:rPr>
              <a:t>Northern Rockies</a:t>
            </a:r>
          </a:p>
          <a:p>
            <a:pPr lvl="1" eaLnBrk="1" hangingPunct="1"/>
            <a:r>
              <a:rPr lang="en-US" altLang="en-US" sz="2400" smtClean="0">
                <a:latin typeface="Arial" charset="0"/>
                <a:cs typeface="Arial" charset="0"/>
              </a:rPr>
              <a:t>New England</a:t>
            </a:r>
          </a:p>
          <a:p>
            <a:pPr lvl="1" eaLnBrk="1" hangingPunct="1"/>
            <a:r>
              <a:rPr lang="en-US" altLang="en-US" sz="2400" smtClean="0">
                <a:latin typeface="Arial" charset="0"/>
                <a:cs typeface="Arial" charset="0"/>
              </a:rPr>
              <a:t>Mid-Atlantic</a:t>
            </a:r>
          </a:p>
          <a:p>
            <a:pPr lvl="1" eaLnBrk="1" hangingPunct="1"/>
            <a:r>
              <a:rPr lang="en-US" altLang="en-US" sz="2400" smtClean="0">
                <a:latin typeface="Arial" charset="0"/>
                <a:cs typeface="Arial" charset="0"/>
              </a:rPr>
              <a:t>Central States</a:t>
            </a:r>
          </a:p>
          <a:p>
            <a:pPr lvl="1" eaLnBrk="1" hangingPunct="1"/>
            <a:r>
              <a:rPr lang="en-US" altLang="en-US" sz="2400" smtClean="0">
                <a:latin typeface="Arial" charset="0"/>
                <a:cs typeface="Arial" charset="0"/>
              </a:rPr>
              <a:t>Southeast</a:t>
            </a:r>
          </a:p>
          <a:p>
            <a:pPr lvl="1" eaLnBrk="1" hangingPunct="1"/>
            <a:r>
              <a:rPr lang="en-US" altLang="en-US" sz="2400" smtClean="0">
                <a:latin typeface="Arial" charset="0"/>
                <a:cs typeface="Arial" charset="0"/>
              </a:rPr>
              <a:t>Southwest</a:t>
            </a:r>
          </a:p>
          <a:p>
            <a:pPr lvl="1" eaLnBrk="1" hangingPunct="1"/>
            <a:r>
              <a:rPr lang="en-US" altLang="en-US" sz="2400" smtClean="0">
                <a:latin typeface="Arial" charset="0"/>
                <a:cs typeface="Arial" charset="0"/>
              </a:rPr>
              <a:t>West Coast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49E7ED-E237-4F7D-9E15-4BC94E3DC59B}" type="slidenum">
              <a:rPr lang="en-US"/>
              <a:pPr>
                <a:defRPr/>
              </a:pPr>
              <a:t>13</a:t>
            </a:fld>
            <a:endParaRPr lang="en-US"/>
          </a:p>
        </p:txBody>
      </p:sp>
      <p:pic>
        <p:nvPicPr>
          <p:cNvPr id="6" name="Picture 5" descr="us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114800" y="3352800"/>
            <a:ext cx="3429000" cy="22844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smtClean="0">
                <a:ln>
                  <a:noFill/>
                </a:ln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Animal Control 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>
                <a:latin typeface="Arial" charset="0"/>
                <a:cs typeface="Arial" charset="0"/>
              </a:rPr>
              <a:t>Workers aim to serve the public in protecting the health and safety of both humans and animals</a:t>
            </a:r>
          </a:p>
          <a:p>
            <a:pPr eaLnBrk="1" hangingPunct="1"/>
            <a:r>
              <a:rPr lang="en-US" altLang="en-US" sz="2400" smtClean="0">
                <a:latin typeface="Arial" charset="0"/>
                <a:cs typeface="Arial" charset="0"/>
              </a:rPr>
              <a:t>Programs focus on public health and safety, law enforcement, protecting pets and people by providing education and prevention, and communicating safe practices to the community</a:t>
            </a:r>
          </a:p>
          <a:p>
            <a:pPr eaLnBrk="1" hangingPunct="1"/>
            <a:r>
              <a:rPr lang="en-US" altLang="en-US" sz="2400" smtClean="0">
                <a:latin typeface="Arial" charset="0"/>
                <a:cs typeface="Arial" charset="0"/>
              </a:rPr>
              <a:t>Laws and policies vary in cities and states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C8CF7D-F9F0-46E2-9EC2-8A9B5D415B15}" type="slidenum">
              <a:rPr lang="en-US"/>
              <a:pPr>
                <a:defRPr/>
              </a:pPr>
              <a:t>14</a:t>
            </a:fld>
            <a:endParaRPr lang="en-US"/>
          </a:p>
        </p:txBody>
      </p:sp>
      <p:pic>
        <p:nvPicPr>
          <p:cNvPr id="6" name="Picture 5" descr="Animal Control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3048000" y="4784725"/>
            <a:ext cx="2743200" cy="18446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smtClean="0">
                <a:ln>
                  <a:noFill/>
                </a:ln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Health &amp; Safety 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6324600" cy="4525963"/>
          </a:xfrm>
        </p:spPr>
        <p:txBody>
          <a:bodyPr/>
          <a:lstStyle/>
          <a:p>
            <a:pPr eaLnBrk="1" hangingPunct="1"/>
            <a:r>
              <a:rPr lang="en-US" altLang="en-US" sz="2800" smtClean="0">
                <a:latin typeface="Arial" charset="0"/>
                <a:cs typeface="Arial" charset="0"/>
              </a:rPr>
              <a:t>In animals and humans is maintained through the following:</a:t>
            </a:r>
          </a:p>
          <a:p>
            <a:pPr lvl="1" eaLnBrk="1" hangingPunct="1"/>
            <a:r>
              <a:rPr lang="en-US" altLang="en-US" smtClean="0">
                <a:latin typeface="Arial" charset="0"/>
                <a:cs typeface="Arial" charset="0"/>
              </a:rPr>
              <a:t>seizing and/or </a:t>
            </a:r>
            <a:r>
              <a:rPr lang="en-US" altLang="en-US" i="1" smtClean="0">
                <a:latin typeface="Arial" charset="0"/>
                <a:cs typeface="Arial" charset="0"/>
              </a:rPr>
              <a:t>euthanizing</a:t>
            </a:r>
            <a:r>
              <a:rPr lang="en-US" altLang="en-US" smtClean="0">
                <a:latin typeface="Arial" charset="0"/>
                <a:cs typeface="Arial" charset="0"/>
              </a:rPr>
              <a:t> of rabid or dangerous animals</a:t>
            </a:r>
          </a:p>
          <a:p>
            <a:pPr lvl="1" eaLnBrk="1" hangingPunct="1"/>
            <a:r>
              <a:rPr lang="en-US" altLang="en-US" smtClean="0">
                <a:latin typeface="Arial" charset="0"/>
                <a:cs typeface="Arial" charset="0"/>
              </a:rPr>
              <a:t>seizing stray animals</a:t>
            </a:r>
          </a:p>
          <a:p>
            <a:pPr lvl="1" eaLnBrk="1" hangingPunct="1"/>
            <a:r>
              <a:rPr lang="en-US" altLang="en-US" smtClean="0">
                <a:latin typeface="Arial" charset="0"/>
                <a:cs typeface="Arial" charset="0"/>
              </a:rPr>
              <a:t>investigating bites and attacks</a:t>
            </a:r>
          </a:p>
          <a:p>
            <a:pPr lvl="1" eaLnBrk="1" hangingPunct="1"/>
            <a:r>
              <a:rPr lang="en-US" altLang="en-US" smtClean="0">
                <a:latin typeface="Arial" charset="0"/>
                <a:cs typeface="Arial" charset="0"/>
              </a:rPr>
              <a:t>encouraging spaying and neutering of animals </a:t>
            </a:r>
          </a:p>
        </p:txBody>
      </p:sp>
      <p:sp>
        <p:nvSpPr>
          <p:cNvPr id="17412" name="Rectangle 1"/>
          <p:cNvSpPr>
            <a:spLocks noChangeArrowheads="1"/>
          </p:cNvSpPr>
          <p:nvPr/>
        </p:nvSpPr>
        <p:spPr bwMode="auto">
          <a:xfrm>
            <a:off x="2057400" y="6019800"/>
            <a:ext cx="6019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cs typeface="Times New Roman" pitchFamily="18" charset="0"/>
              </a:rPr>
              <a:t>Euthanasia</a:t>
            </a:r>
            <a:r>
              <a:rPr lang="en-US" altLang="en-US" sz="2400">
                <a:cs typeface="Times New Roman" pitchFamily="18" charset="0"/>
              </a:rPr>
              <a:t> – to put to death painlessly </a:t>
            </a:r>
          </a:p>
        </p:txBody>
      </p:sp>
      <p:pic>
        <p:nvPicPr>
          <p:cNvPr id="17413" name="Picture 6" descr="needle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62000" y="5715000"/>
            <a:ext cx="152400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10609D-6129-416C-BDA4-F61864B6E7A6}" type="slidenum">
              <a:rPr lang="en-US"/>
              <a:pPr>
                <a:defRPr/>
              </a:pPr>
              <a:t>15</a:t>
            </a:fld>
            <a:endParaRPr lang="en-US"/>
          </a:p>
        </p:txBody>
      </p:sp>
      <p:pic>
        <p:nvPicPr>
          <p:cNvPr id="9" name="Picture 8" descr="Health &amp; Safety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553200" y="3124200"/>
            <a:ext cx="2209800" cy="16573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smtClean="0">
                <a:ln>
                  <a:noFill/>
                </a:ln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Law Enforcement 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162800" cy="4525963"/>
          </a:xfrm>
        </p:spPr>
        <p:txBody>
          <a:bodyPr/>
          <a:lstStyle/>
          <a:p>
            <a:pPr eaLnBrk="1" hangingPunct="1"/>
            <a:r>
              <a:rPr lang="en-US" altLang="en-US" sz="2400" smtClean="0">
                <a:latin typeface="Arial" charset="0"/>
                <a:cs typeface="Arial" charset="0"/>
              </a:rPr>
              <a:t>Includes upholding local city </a:t>
            </a:r>
            <a:r>
              <a:rPr lang="en-US" altLang="en-US" sz="2400" i="1" smtClean="0">
                <a:latin typeface="Arial" charset="0"/>
                <a:cs typeface="Arial" charset="0"/>
              </a:rPr>
              <a:t>ordinances</a:t>
            </a:r>
            <a:r>
              <a:rPr lang="en-US" altLang="en-US" sz="2400" smtClean="0">
                <a:latin typeface="Arial" charset="0"/>
                <a:cs typeface="Arial" charset="0"/>
              </a:rPr>
              <a:t>, the most common of which include the following:</a:t>
            </a:r>
          </a:p>
          <a:p>
            <a:pPr lvl="1" eaLnBrk="1" hangingPunct="1"/>
            <a:r>
              <a:rPr lang="en-US" altLang="en-US" sz="2400" smtClean="0">
                <a:latin typeface="Arial" charset="0"/>
                <a:cs typeface="Arial" charset="0"/>
              </a:rPr>
              <a:t>prohibiting the running at large of animals, specifically cats and dogs</a:t>
            </a:r>
          </a:p>
          <a:p>
            <a:pPr lvl="1" eaLnBrk="1" hangingPunct="1"/>
            <a:r>
              <a:rPr lang="en-US" altLang="en-US" sz="2400" smtClean="0">
                <a:latin typeface="Arial" charset="0"/>
                <a:cs typeface="Arial" charset="0"/>
              </a:rPr>
              <a:t>limiting the number of animals a resident may own</a:t>
            </a:r>
          </a:p>
          <a:p>
            <a:pPr lvl="1" eaLnBrk="1" hangingPunct="1"/>
            <a:r>
              <a:rPr lang="en-US" altLang="en-US" sz="2400" smtClean="0">
                <a:latin typeface="Arial" charset="0"/>
                <a:cs typeface="Arial" charset="0"/>
              </a:rPr>
              <a:t>restricting the ownership of poisonous or dangerous animals such as certain snakes and spiders</a:t>
            </a:r>
          </a:p>
          <a:p>
            <a:pPr lvl="1" eaLnBrk="1" hangingPunct="1"/>
            <a:r>
              <a:rPr lang="en-US" altLang="en-US" sz="2400" smtClean="0">
                <a:latin typeface="Arial" charset="0"/>
                <a:cs typeface="Arial" charset="0"/>
              </a:rPr>
              <a:t>controlling animal noise such as barking dogs</a:t>
            </a:r>
          </a:p>
        </p:txBody>
      </p:sp>
      <p:sp>
        <p:nvSpPr>
          <p:cNvPr id="18436" name="Rectangle 5"/>
          <p:cNvSpPr>
            <a:spLocks noChangeArrowheads="1"/>
          </p:cNvSpPr>
          <p:nvPr/>
        </p:nvSpPr>
        <p:spPr bwMode="auto">
          <a:xfrm>
            <a:off x="1447800" y="5562600"/>
            <a:ext cx="74676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Ordinance</a:t>
            </a:r>
            <a:r>
              <a:rPr lang="en-US" altLang="en-US" sz="2000"/>
              <a:t> – law or portion of larger code set in place by a city council, county board of commissioners or other municipal representatives</a:t>
            </a:r>
          </a:p>
        </p:txBody>
      </p:sp>
      <p:pic>
        <p:nvPicPr>
          <p:cNvPr id="7" name="Picture 6" descr="courthammer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50800" y="5638800"/>
            <a:ext cx="1473200" cy="9794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443FBB-143D-47E4-A957-854589FDF9E1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9" name="Picture 8" descr="Law Enforcement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164388" y="3657600"/>
            <a:ext cx="1827212" cy="1219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5400" dirty="0" smtClean="0">
                <a:ln>
                  <a:noFill/>
                </a:ln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Educational Information 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6400800" cy="4525963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Is available through each city’s animal control center</a:t>
            </a: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Is often given to community groups, schools and other agencies concerning bite and attack prevention training, the importance of spay/neuter programs and registration of animals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149A23-4BDB-47E1-878B-B29DFE903D1E}" type="slidenum">
              <a:rPr lang="en-US"/>
              <a:pPr>
                <a:defRPr/>
              </a:pPr>
              <a:t>17</a:t>
            </a:fld>
            <a:endParaRPr lang="en-US"/>
          </a:p>
        </p:txBody>
      </p:sp>
      <p:pic>
        <p:nvPicPr>
          <p:cNvPr id="6" name="Picture 5" descr="Educational Information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705600" y="2667000"/>
            <a:ext cx="1855788" cy="2781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4400" dirty="0" smtClean="0">
                <a:ln>
                  <a:noFill/>
                </a:ln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The National Animal </a:t>
            </a:r>
            <a:br>
              <a:rPr lang="en-US" sz="4400" dirty="0" smtClean="0">
                <a:ln>
                  <a:noFill/>
                </a:ln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sz="4400" dirty="0" smtClean="0">
                <a:ln>
                  <a:noFill/>
                </a:ln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Control Association 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525963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Assists in training and relaying information to animal control officers</a:t>
            </a: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Allows for a constant line of communication between members across the nation</a:t>
            </a: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Is not required by law, but is recommended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00F1AC-6C04-425A-BCE2-FE681B1E36A5}" type="slidenum">
              <a:rPr lang="en-US"/>
              <a:pPr>
                <a:defRPr/>
              </a:pPr>
              <a:t>18</a:t>
            </a:fld>
            <a:endParaRPr lang="en-US"/>
          </a:p>
        </p:txBody>
      </p:sp>
      <p:pic>
        <p:nvPicPr>
          <p:cNvPr id="6" name="Picture 5" descr="National Animal Control Association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3505200" y="4572000"/>
            <a:ext cx="2540000" cy="16986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3600" dirty="0" smtClean="0">
                <a:ln>
                  <a:noFill/>
                </a:ln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The American Society for the Prevention of Cruelty to Animals</a:t>
            </a:r>
            <a:r>
              <a:rPr lang="en-US" sz="4400" dirty="0" smtClean="0">
                <a:ln>
                  <a:noFill/>
                </a:ln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Often works with city animal control agencies to remove stray animals</a:t>
            </a: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Regularly rescues animals from abuse and neglect</a:t>
            </a: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Frequently aids shelters across the nation with resources to improve care and treatment of animals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81513D-3A5D-448B-B6BD-E8368290FCAA}" type="slidenum">
              <a:rPr lang="en-US"/>
              <a:pPr>
                <a:defRPr/>
              </a:pPr>
              <a:t>19</a:t>
            </a:fld>
            <a:endParaRPr lang="en-US"/>
          </a:p>
        </p:txBody>
      </p:sp>
      <p:pic>
        <p:nvPicPr>
          <p:cNvPr id="6" name="Picture 5" descr="THe American Society for the prevention of cruelty to animals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5029200" y="4929188"/>
            <a:ext cx="2438400" cy="16240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 typeface="Arial" charset="0"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1.	To describe the different types of humane societies and analyze their contributions to animals.</a:t>
            </a:r>
          </a:p>
          <a:p>
            <a:pPr marL="609600" indent="-609600" eaLnBrk="1" hangingPunct="1">
              <a:buFont typeface="Arial" charset="0"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2.	To show the responsibilities of animal control organizations and assess their role in helping animals and humans.</a:t>
            </a:r>
          </a:p>
          <a:p>
            <a:pPr marL="609600" indent="-609600" eaLnBrk="1" hangingPunct="1">
              <a:buFont typeface="Arial" charset="0"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3.	To illustrate the importance of groups working toward the protection, safety and health of animals.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A6A347-FFF6-4710-A992-C30CE5DEB41B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Objectives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7" descr="1228_PhotoObjec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5486400" y="3276600"/>
            <a:ext cx="3252788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3F6925-9765-4193-9B30-763D40DA591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7" name="Picture 6" descr="animal societies copy.jpg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-457200" y="1524000"/>
            <a:ext cx="9051925" cy="32559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2533" name="TextBox 1"/>
          <p:cNvSpPr txBox="1">
            <a:spLocks noChangeArrowheads="1"/>
          </p:cNvSpPr>
          <p:nvPr/>
        </p:nvSpPr>
        <p:spPr bwMode="auto">
          <a:xfrm>
            <a:off x="990600" y="5029200"/>
            <a:ext cx="39544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5400"/>
              <a:t>Assessment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763000" cy="5257800"/>
          </a:xfrm>
        </p:spPr>
        <p:txBody>
          <a:bodyPr/>
          <a:lstStyle/>
          <a:p>
            <a:pPr marL="346075" indent="-346075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1. Which of the following humane groups/organizations are more involved in educating people about animals and animal management?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	A. Grassroots humane groups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	B. Non-sheltering humane organizations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	C. Sheltering humane organizations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	D. Animal shelters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 </a:t>
            </a:r>
          </a:p>
          <a:p>
            <a:pPr marL="346075" indent="-346075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2. In what year was the Humane Society of the United States (HSUS) founded?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	A. 1952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	B. 1954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	C. 1975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	D. 1981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 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545C26-9BE3-456D-A3FD-C03CEBEAE578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Assessment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6075" indent="-346075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3. Where is the home office of the Humane Society of the United States? 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	A. New York, NY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	B. Arlington, VA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	C. Los Angeles, CA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	D. Washington, D.C.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 </a:t>
            </a:r>
          </a:p>
          <a:p>
            <a:pPr marL="346075" indent="-346075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4. Which of the following was created to allow animals in remote areas to receive veterinarian assistance at no cost to their owner?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	A. Humane Society of the United States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	B. Rural Area Vet Services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	C. Animal Welfare Act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	D. The National Animal Control Association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 </a:t>
            </a:r>
          </a:p>
          <a:p>
            <a:pPr marL="0" indent="0" eaLnBrk="1" hangingPunct="1">
              <a:spcBef>
                <a:spcPts val="0"/>
              </a:spcBef>
              <a:buFont typeface="Arial" charset="0"/>
              <a:buNone/>
              <a:defRPr/>
            </a:pP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A40D40-2093-41B0-B66B-445EEEB41BAC}" type="slidenum">
              <a:rPr lang="en-US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smtClean="0">
                <a:ln>
                  <a:noFill/>
                </a:ln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Assessment 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6075" indent="-346075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5. The Humane Society of the United States is divided into eight regions.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	A. True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	B. False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 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6. Animal control laws are the same in every state.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	A. True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	B. False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 </a:t>
            </a:r>
          </a:p>
          <a:p>
            <a:pPr marL="0" indent="0" eaLnBrk="1" hangingPunct="1">
              <a:spcBef>
                <a:spcPts val="0"/>
              </a:spcBef>
              <a:buFont typeface="Arial" charset="0"/>
              <a:buNone/>
              <a:defRPr/>
            </a:pPr>
            <a:endParaRPr lang="en-US" altLang="en-US" sz="2200" dirty="0" smtClean="0">
              <a:latin typeface="Arial" charset="0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EE98F7-0FC3-42D5-9025-C93C926D6444}" type="slidenum">
              <a:rPr lang="en-US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smtClean="0">
                <a:ln>
                  <a:noFill/>
                </a:ln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Assessment 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6075" indent="-346075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7. The Final Round campaign promotes the use of animal fighting.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	A. True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	B. False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 </a:t>
            </a:r>
          </a:p>
          <a:p>
            <a:pPr marL="346075" indent="-346075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8. Animal control officers encourage the spaying/neutering of animals.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	A. True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	B. False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 </a:t>
            </a:r>
          </a:p>
          <a:p>
            <a:pPr marL="0" indent="0" eaLnBrk="1" hangingPunct="1">
              <a:spcBef>
                <a:spcPts val="0"/>
              </a:spcBef>
              <a:buFont typeface="Arial" charset="0"/>
              <a:buNone/>
              <a:defRPr/>
            </a:pPr>
            <a:endParaRPr lang="en-US" altLang="en-US" sz="2200" dirty="0" smtClean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0850BA-D764-4FFA-B871-ABA40572337A}" type="slidenum">
              <a:rPr lang="en-US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smtClean="0">
                <a:ln>
                  <a:noFill/>
                </a:ln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Assessment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4163" indent="-284163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9. An organization involving the common people creating a fundamental political and economic group is known as which of the following?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	A. </a:t>
            </a:r>
            <a:r>
              <a:rPr lang="en-US" sz="2200" dirty="0" err="1"/>
              <a:t>Mudroots</a:t>
            </a:r>
            <a:endParaRPr lang="en-US" sz="2200" dirty="0"/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	B. Constituents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	C. Grassroots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	D. Ordinance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 </a:t>
            </a:r>
          </a:p>
          <a:p>
            <a:pPr marL="457200" indent="-457200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10. The act of making or enacting laws is known as which of the following?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	A. Litigation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	B. Legislation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 smtClean="0"/>
              <a:t>	C</a:t>
            </a:r>
            <a:r>
              <a:rPr lang="en-US" sz="2200" dirty="0"/>
              <a:t>. Leadership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	</a:t>
            </a:r>
            <a:r>
              <a:rPr lang="en-US" sz="2200" dirty="0" smtClean="0"/>
              <a:t>D</a:t>
            </a:r>
            <a:r>
              <a:rPr lang="en-US" sz="2200" dirty="0"/>
              <a:t>. Lobbying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 </a:t>
            </a:r>
          </a:p>
          <a:p>
            <a:pPr marL="0" indent="0" eaLnBrk="1" hangingPunct="1">
              <a:spcBef>
                <a:spcPts val="0"/>
              </a:spcBef>
              <a:buFont typeface="Arial" charset="0"/>
              <a:buNone/>
              <a:defRPr/>
            </a:pPr>
            <a:endParaRPr lang="en-US" altLang="en-US" sz="2200" dirty="0" smtClean="0">
              <a:latin typeface="Arial" charset="0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196482-2E48-45AB-9974-BBF236E53893}" type="slidenum">
              <a:rPr lang="en-US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smtClean="0">
                <a:ln>
                  <a:noFill/>
                </a:ln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Resources 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sz="2800" smtClean="0">
                <a:latin typeface="Arial" charset="0"/>
                <a:cs typeface="Arial" charset="0"/>
              </a:rPr>
              <a:t>National Animal Control Association</a:t>
            </a:r>
          </a:p>
          <a:p>
            <a:pPr lvl="1" eaLnBrk="1" hangingPunct="1">
              <a:spcBef>
                <a:spcPct val="0"/>
              </a:spcBef>
              <a:buFont typeface="Arial" charset="0"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www.nacanet.org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800" smtClean="0">
                <a:latin typeface="Arial" charset="0"/>
                <a:cs typeface="Arial" charset="0"/>
              </a:rPr>
              <a:t>The Humane Society of the United States</a:t>
            </a:r>
          </a:p>
          <a:p>
            <a:pPr lvl="1" eaLnBrk="1" hangingPunct="1">
              <a:spcBef>
                <a:spcPct val="0"/>
              </a:spcBef>
              <a:buFont typeface="Arial" charset="0"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www.hsus.org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800" smtClean="0">
                <a:latin typeface="Arial" charset="0"/>
                <a:cs typeface="Arial" charset="0"/>
              </a:rPr>
              <a:t>Michigan State University of Law</a:t>
            </a:r>
            <a:endParaRPr lang="en-US" altLang="en-US" sz="2800" smtClean="0">
              <a:latin typeface="Arial" charset="0"/>
              <a:cs typeface="Arial" charset="0"/>
              <a:hlinkClick r:id="rId3"/>
            </a:endParaRPr>
          </a:p>
          <a:p>
            <a:pPr lvl="1" eaLnBrk="1" hangingPunct="1">
              <a:spcBef>
                <a:spcPct val="0"/>
              </a:spcBef>
              <a:buFont typeface="Arial" charset="0"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www.animallaw.info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800" smtClean="0">
                <a:latin typeface="Arial" charset="0"/>
                <a:cs typeface="Arial" charset="0"/>
              </a:rPr>
              <a:t>The American Society for the Prevention of Cruelty to Animals</a:t>
            </a:r>
          </a:p>
          <a:p>
            <a:pPr lvl="1" eaLnBrk="1" hangingPunct="1">
              <a:spcBef>
                <a:spcPct val="0"/>
              </a:spcBef>
              <a:buFont typeface="Arial" charset="0"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www.aspca.org</a:t>
            </a:r>
          </a:p>
          <a:p>
            <a:pPr lvl="1" eaLnBrk="1" hangingPunct="1">
              <a:spcBef>
                <a:spcPct val="0"/>
              </a:spcBef>
              <a:buFont typeface="Arial" charset="0"/>
              <a:buNone/>
            </a:pPr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ED1FB3-C905-470C-BF6B-50C9682F9819}" type="slidenum">
              <a:rPr lang="en-US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smtClean="0">
                <a:ln>
                  <a:noFill/>
                </a:ln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Acknowledgements</a:t>
            </a:r>
            <a:r>
              <a:rPr lang="en-US" dirty="0" smtClean="0">
                <a:ln>
                  <a:noFill/>
                </a:ln>
                <a:effectLst/>
              </a:rPr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6E8DBF-371B-4942-8AF0-ECE29F6463C7}" type="slidenum">
              <a:rPr lang="en-US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633413" y="1600200"/>
            <a:ext cx="3276600" cy="87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/>
              <a:t>Project Coordinator:</a:t>
            </a:r>
          </a:p>
          <a:p>
            <a:pPr eaLnBrk="1" hangingPunct="1">
              <a:spcBef>
                <a:spcPct val="35000"/>
              </a:spcBef>
              <a:buFontTx/>
              <a:buNone/>
            </a:pPr>
            <a:r>
              <a:rPr lang="en-US" altLang="en-US" sz="2000"/>
              <a:t>Meghan Blanek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4976813" y="2022475"/>
            <a:ext cx="3581400" cy="87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/>
              <a:t>Production Manager:</a:t>
            </a:r>
          </a:p>
          <a:p>
            <a:pPr eaLnBrk="1" hangingPunct="1">
              <a:spcBef>
                <a:spcPct val="35000"/>
              </a:spcBef>
              <a:buFontTx/>
              <a:buNone/>
            </a:pPr>
            <a:r>
              <a:rPr lang="en-US" altLang="en-US" sz="2000"/>
              <a:t>Dusty Moore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4953000" y="3317875"/>
            <a:ext cx="3681413" cy="129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/>
              <a:t>Executive Producers:</a:t>
            </a:r>
          </a:p>
          <a:p>
            <a:pPr eaLnBrk="1" hangingPunct="1">
              <a:spcBef>
                <a:spcPct val="35000"/>
              </a:spcBef>
              <a:buFontTx/>
              <a:buNone/>
            </a:pPr>
            <a:r>
              <a:rPr lang="en-US" altLang="en-US" sz="2000"/>
              <a:t>Gordon Davis, Ph.D., </a:t>
            </a:r>
          </a:p>
          <a:p>
            <a:pPr eaLnBrk="1" hangingPunct="1">
              <a:spcBef>
                <a:spcPct val="35000"/>
              </a:spcBef>
              <a:buFontTx/>
              <a:buNone/>
            </a:pPr>
            <a:r>
              <a:rPr lang="en-US" altLang="en-US" sz="2000"/>
              <a:t>Jeff Lansdell</a:t>
            </a:r>
          </a:p>
        </p:txBody>
      </p:sp>
      <p:sp>
        <p:nvSpPr>
          <p:cNvPr id="29703" name="Text Box 4"/>
          <p:cNvSpPr txBox="1">
            <a:spLocks noChangeArrowheads="1"/>
          </p:cNvSpPr>
          <p:nvPr/>
        </p:nvSpPr>
        <p:spPr bwMode="auto">
          <a:xfrm>
            <a:off x="609600" y="2895600"/>
            <a:ext cx="4476750" cy="87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/>
              <a:t>Production Coordinator:</a:t>
            </a:r>
          </a:p>
          <a:p>
            <a:pPr eaLnBrk="1" hangingPunct="1">
              <a:spcBef>
                <a:spcPct val="35000"/>
              </a:spcBef>
              <a:buFontTx/>
              <a:buNone/>
            </a:pPr>
            <a:r>
              <a:rPr lang="en-US" altLang="en-US" sz="2000"/>
              <a:t>Brandon O’Quinn</a:t>
            </a:r>
          </a:p>
        </p:txBody>
      </p:sp>
      <p:sp>
        <p:nvSpPr>
          <p:cNvPr id="29704" name="Text Box 4"/>
          <p:cNvSpPr txBox="1">
            <a:spLocks noChangeArrowheads="1"/>
          </p:cNvSpPr>
          <p:nvPr/>
        </p:nvSpPr>
        <p:spPr bwMode="auto">
          <a:xfrm>
            <a:off x="628650" y="4114800"/>
            <a:ext cx="4476750" cy="87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/>
              <a:t>Graphic Designer:</a:t>
            </a:r>
          </a:p>
          <a:p>
            <a:pPr eaLnBrk="1" hangingPunct="1">
              <a:spcBef>
                <a:spcPct val="35000"/>
              </a:spcBef>
              <a:buFontTx/>
              <a:buNone/>
            </a:pPr>
            <a:r>
              <a:rPr lang="en-US" altLang="en-US" sz="2000"/>
              <a:t>Ann Adams</a:t>
            </a:r>
          </a:p>
        </p:txBody>
      </p:sp>
      <p:sp>
        <p:nvSpPr>
          <p:cNvPr id="29705" name="Text Box 7"/>
          <p:cNvSpPr txBox="1">
            <a:spLocks noChangeArrowheads="1"/>
          </p:cNvSpPr>
          <p:nvPr/>
        </p:nvSpPr>
        <p:spPr bwMode="auto">
          <a:xfrm>
            <a:off x="862013" y="5526088"/>
            <a:ext cx="64008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© MMIX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CEV Multimedia, Ltd.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>
                <a:latin typeface="Arial" charset="0"/>
                <a:cs typeface="Arial" charset="0"/>
              </a:rPr>
              <a:t>Are organizations devoted to promoting humane ideas, especially with reference to the treatment of animals</a:t>
            </a:r>
          </a:p>
          <a:p>
            <a:pPr eaLnBrk="1" hangingPunct="1"/>
            <a:r>
              <a:rPr lang="en-US" altLang="en-US" sz="2400" smtClean="0">
                <a:latin typeface="Arial" charset="0"/>
                <a:cs typeface="Arial" charset="0"/>
              </a:rPr>
              <a:t>Differ in each community to meet specific needs</a:t>
            </a:r>
          </a:p>
          <a:p>
            <a:pPr eaLnBrk="1" hangingPunct="1"/>
            <a:r>
              <a:rPr lang="en-US" altLang="en-US" sz="2400" smtClean="0">
                <a:latin typeface="Arial" charset="0"/>
                <a:cs typeface="Arial" charset="0"/>
              </a:rPr>
              <a:t>Act independently from each other as there is no centrally organized branch outside the state level</a:t>
            </a:r>
          </a:p>
          <a:p>
            <a:pPr eaLnBrk="1" hangingPunct="1"/>
            <a:r>
              <a:rPr lang="en-US" altLang="en-US" sz="2400" smtClean="0">
                <a:latin typeface="Arial" charset="0"/>
                <a:cs typeface="Arial" charset="0"/>
              </a:rPr>
              <a:t>Include grassroots humane groups, non-sheltering humane organizations and, specifically, the Humane Society of the United States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B9C5E-F771-474A-B86E-677EA585835F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n>
                  <a:noFill/>
                </a:ln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Humane Societies </a:t>
            </a:r>
            <a:endParaRPr lang="en-US" dirty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7" name="Picture 6" descr="Human Society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876800" y="4572000"/>
            <a:ext cx="2895600" cy="18573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dirty="0" smtClean="0">
                <a:ln>
                  <a:noFill/>
                </a:ln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Grassroots Humane Groups </a:t>
            </a:r>
            <a:endParaRPr lang="en-US" sz="5400" dirty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6858000" cy="4525963"/>
          </a:xfrm>
        </p:spPr>
        <p:txBody>
          <a:bodyPr/>
          <a:lstStyle/>
          <a:p>
            <a:pPr eaLnBrk="1" hangingPunct="1"/>
            <a:r>
              <a:rPr lang="en-US" altLang="en-US" sz="2400" smtClean="0">
                <a:latin typeface="Arial" charset="0"/>
                <a:cs typeface="Arial" charset="0"/>
              </a:rPr>
              <a:t>Are primarily run by volunteers</a:t>
            </a:r>
          </a:p>
          <a:p>
            <a:pPr eaLnBrk="1" hangingPunct="1"/>
            <a:r>
              <a:rPr lang="en-US" altLang="en-US" sz="2400" smtClean="0">
                <a:latin typeface="Arial" charset="0"/>
                <a:cs typeface="Arial" charset="0"/>
              </a:rPr>
              <a:t>Are often involved in community outreach and child education programs as well as providing information on animals to the public</a:t>
            </a:r>
          </a:p>
          <a:p>
            <a:pPr eaLnBrk="1" hangingPunct="1"/>
            <a:r>
              <a:rPr lang="en-US" altLang="en-US" sz="2400" smtClean="0">
                <a:latin typeface="Arial" charset="0"/>
                <a:cs typeface="Arial" charset="0"/>
              </a:rPr>
              <a:t>May offer a network of foster homes for abandoned animals, some focusing on a certain breed and others on a certain shelter or region</a:t>
            </a:r>
          </a:p>
          <a:p>
            <a:pPr eaLnBrk="1" hangingPunct="1"/>
            <a:r>
              <a:rPr lang="en-US" altLang="en-US" sz="2400" smtClean="0">
                <a:latin typeface="Arial" charset="0"/>
                <a:cs typeface="Arial" charset="0"/>
              </a:rPr>
              <a:t>Include organizations such as Best Friends Animal Society, a sanctuary in Utah whose goal is reduce the number of homeless pets </a:t>
            </a:r>
          </a:p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1295400" y="6135688"/>
            <a:ext cx="6858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Grassroots</a:t>
            </a:r>
            <a:r>
              <a:rPr lang="en-US" altLang="en-US" sz="1800"/>
              <a:t> –involving the common people creating a fundamental political and economic group</a:t>
            </a:r>
          </a:p>
        </p:txBody>
      </p:sp>
      <p:pic>
        <p:nvPicPr>
          <p:cNvPr id="6149" name="Picture 4" descr="Flags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6200" y="6122988"/>
            <a:ext cx="1295400" cy="735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B1C380-4FDD-4CF3-AC67-5A263DAA648E}" type="slidenum">
              <a:rPr lang="en-US"/>
              <a:pPr>
                <a:defRPr/>
              </a:pPr>
              <a:t>4</a:t>
            </a:fld>
            <a:endParaRPr lang="en-US"/>
          </a:p>
        </p:txBody>
      </p:sp>
      <p:pic>
        <p:nvPicPr>
          <p:cNvPr id="7" name="Picture 6" descr="Grassroots Humane Group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086600" y="5105400"/>
            <a:ext cx="1828800" cy="12207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4400" dirty="0" smtClean="0">
                <a:ln>
                  <a:noFill/>
                </a:ln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Non-Sheltering Humane Organizations 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6019800" cy="4525963"/>
          </a:xfrm>
        </p:spPr>
        <p:txBody>
          <a:bodyPr/>
          <a:lstStyle/>
          <a:p>
            <a:pPr eaLnBrk="1" hangingPunct="1"/>
            <a:r>
              <a:rPr lang="en-US" altLang="en-US" sz="2800" smtClean="0">
                <a:latin typeface="Arial" charset="0"/>
                <a:cs typeface="Arial" charset="0"/>
              </a:rPr>
              <a:t>Do not run an animal housing facility</a:t>
            </a:r>
          </a:p>
          <a:p>
            <a:pPr eaLnBrk="1" hangingPunct="1"/>
            <a:r>
              <a:rPr lang="en-US" altLang="en-US" sz="2800" smtClean="0">
                <a:latin typeface="Arial" charset="0"/>
                <a:cs typeface="Arial" charset="0"/>
              </a:rPr>
              <a:t>Are more involved in educating people about animals, foster care, spay/neuter services and animal placement</a:t>
            </a:r>
          </a:p>
          <a:p>
            <a:pPr eaLnBrk="1" hangingPunct="1"/>
            <a:r>
              <a:rPr lang="en-US" altLang="en-US" sz="2800" smtClean="0">
                <a:latin typeface="Arial" charset="0"/>
                <a:cs typeface="Arial" charset="0"/>
              </a:rPr>
              <a:t>May be informal grassroots groups or large non-profit organizations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034EB3-955C-4539-B4AF-528E76591CC5}" type="slidenum">
              <a:rPr lang="en-US"/>
              <a:pPr>
                <a:defRPr/>
              </a:pPr>
              <a:t>5</a:t>
            </a:fld>
            <a:endParaRPr lang="en-US"/>
          </a:p>
        </p:txBody>
      </p:sp>
      <p:pic>
        <p:nvPicPr>
          <p:cNvPr id="6" name="Picture 5" descr="Non-Sheltering Humane Organizations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477000" y="2133600"/>
            <a:ext cx="2151063" cy="3352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4400" dirty="0" smtClean="0">
                <a:ln>
                  <a:noFill/>
                </a:ln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The Humane Society of the United States (HSUS) 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>
                <a:latin typeface="Arial" charset="0"/>
                <a:cs typeface="Arial" charset="0"/>
              </a:rPr>
              <a:t>Was founded in 1954</a:t>
            </a:r>
          </a:p>
          <a:p>
            <a:pPr eaLnBrk="1" hangingPunct="1"/>
            <a:r>
              <a:rPr lang="en-US" altLang="en-US" sz="2400" smtClean="0">
                <a:latin typeface="Arial" charset="0"/>
                <a:cs typeface="Arial" charset="0"/>
              </a:rPr>
              <a:t>Is the largest animal protection organization in the nation, committed to protecting animals through litigation, legislation, investigation, education, advocacy and field work</a:t>
            </a:r>
          </a:p>
          <a:p>
            <a:pPr eaLnBrk="1" hangingPunct="1"/>
            <a:r>
              <a:rPr lang="en-US" altLang="en-US" sz="2400" smtClean="0">
                <a:latin typeface="Arial" charset="0"/>
                <a:cs typeface="Arial" charset="0"/>
              </a:rPr>
              <a:t>Is comprised of more than seven million members and </a:t>
            </a:r>
            <a:r>
              <a:rPr lang="en-US" altLang="en-US" sz="2400" i="1" smtClean="0">
                <a:latin typeface="Arial" charset="0"/>
                <a:cs typeface="Arial" charset="0"/>
              </a:rPr>
              <a:t>constituents</a:t>
            </a:r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2057400" y="5791200"/>
            <a:ext cx="6400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Constituent</a:t>
            </a:r>
            <a:r>
              <a:rPr lang="en-US" altLang="en-US" sz="2000"/>
              <a:t> – a citizen who is represented in government by elected officials</a:t>
            </a:r>
          </a:p>
        </p:txBody>
      </p:sp>
      <p:pic>
        <p:nvPicPr>
          <p:cNvPr id="7" name="Picture 6" descr="flag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349250" y="5410200"/>
            <a:ext cx="1598613" cy="1087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F48588-9FD4-41B6-847D-D7EC204CDE1A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9" name="Picture 8" descr="The Humane Society of the United States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467600" y="990600"/>
            <a:ext cx="1524000" cy="10175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4400" dirty="0" smtClean="0">
                <a:ln>
                  <a:noFill/>
                </a:ln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Protecting Animals </a:t>
            </a:r>
            <a:br>
              <a:rPr lang="en-US" sz="4400" dirty="0" smtClean="0">
                <a:ln>
                  <a:noFill/>
                </a:ln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sz="4400" dirty="0" smtClean="0">
                <a:ln>
                  <a:noFill/>
                </a:ln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in the Courtroom 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>
                <a:latin typeface="Arial" charset="0"/>
                <a:cs typeface="Arial" charset="0"/>
              </a:rPr>
              <a:t>Incorporates both:</a:t>
            </a:r>
          </a:p>
          <a:p>
            <a:pPr lvl="1" eaLnBrk="1" hangingPunct="1"/>
            <a:r>
              <a:rPr lang="en-US" altLang="en-US" sz="2400" smtClean="0">
                <a:latin typeface="Arial" charset="0"/>
                <a:cs typeface="Arial" charset="0"/>
              </a:rPr>
              <a:t>litigation: a legal proceeding in court to determine and enforce legal rights</a:t>
            </a:r>
          </a:p>
          <a:p>
            <a:pPr lvl="1" eaLnBrk="1" hangingPunct="1"/>
            <a:r>
              <a:rPr lang="en-US" altLang="en-US" sz="2400" smtClean="0">
                <a:latin typeface="Arial" charset="0"/>
                <a:cs typeface="Arial" charset="0"/>
              </a:rPr>
              <a:t>legislation: the act of making or enacting laws</a:t>
            </a:r>
          </a:p>
          <a:p>
            <a:pPr eaLnBrk="1" hangingPunct="1"/>
            <a:r>
              <a:rPr lang="en-US" altLang="en-US" sz="2400" smtClean="0">
                <a:latin typeface="Arial" charset="0"/>
                <a:cs typeface="Arial" charset="0"/>
              </a:rPr>
              <a:t>Secures and enumerates the rights of animals through many HSUS led or supported legal cases, including the following subjects:</a:t>
            </a:r>
          </a:p>
          <a:p>
            <a:pPr lvl="1" eaLnBrk="1" hangingPunct="1"/>
            <a:r>
              <a:rPr lang="en-US" altLang="en-US" sz="2400" smtClean="0">
                <a:latin typeface="Arial" charset="0"/>
                <a:cs typeface="Arial" charset="0"/>
              </a:rPr>
              <a:t>ending horse slaughter for human consumption</a:t>
            </a:r>
          </a:p>
          <a:p>
            <a:pPr lvl="1" eaLnBrk="1" hangingPunct="1"/>
            <a:r>
              <a:rPr lang="en-US" altLang="en-US" sz="2400" smtClean="0">
                <a:latin typeface="Arial" charset="0"/>
                <a:cs typeface="Arial" charset="0"/>
              </a:rPr>
              <a:t>conserving endangered species</a:t>
            </a:r>
          </a:p>
          <a:p>
            <a:pPr lvl="1" eaLnBrk="1" hangingPunct="1"/>
            <a:r>
              <a:rPr lang="en-US" altLang="en-US" sz="2400" smtClean="0">
                <a:latin typeface="Arial" charset="0"/>
                <a:cs typeface="Arial" charset="0"/>
              </a:rPr>
              <a:t>providing proper care and treatment for research animals</a:t>
            </a:r>
          </a:p>
          <a:p>
            <a:pPr lvl="1" eaLnBrk="1" hangingPunct="1"/>
            <a:r>
              <a:rPr lang="en-US" altLang="en-US" sz="2400" smtClean="0">
                <a:latin typeface="Arial" charset="0"/>
                <a:cs typeface="Arial" charset="0"/>
              </a:rPr>
              <a:t>prohibiting animal fighting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E5D42F-55AF-471B-BFC9-10E7FE475074}" type="slidenum">
              <a:rPr lang="en-US"/>
              <a:pPr>
                <a:defRPr/>
              </a:pPr>
              <a:t>7</a:t>
            </a:fld>
            <a:endParaRPr lang="en-US"/>
          </a:p>
        </p:txBody>
      </p:sp>
      <p:pic>
        <p:nvPicPr>
          <p:cNvPr id="6" name="Picture 5" descr="Protecting Animals in the Courtroom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123113" y="914400"/>
            <a:ext cx="1639887" cy="10937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4400" dirty="0" smtClean="0">
                <a:ln>
                  <a:noFill/>
                </a:ln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Protecting Animals </a:t>
            </a:r>
            <a:br>
              <a:rPr lang="en-US" sz="4400" dirty="0" smtClean="0">
                <a:ln>
                  <a:noFill/>
                </a:ln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sz="4400" dirty="0" smtClean="0">
                <a:ln>
                  <a:noFill/>
                </a:ln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Through Education 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>
                <a:latin typeface="Arial" charset="0"/>
                <a:cs typeface="Arial" charset="0"/>
              </a:rPr>
              <a:t>Involves publishing books and pamphlets on many subjects, including the following:</a:t>
            </a:r>
          </a:p>
          <a:p>
            <a:pPr lvl="1" eaLnBrk="1" hangingPunct="1"/>
            <a:r>
              <a:rPr lang="en-US" altLang="en-US" sz="2400" smtClean="0">
                <a:latin typeface="Arial" charset="0"/>
                <a:cs typeface="Arial" charset="0"/>
              </a:rPr>
              <a:t>recommended shelter adoption standards</a:t>
            </a:r>
          </a:p>
          <a:p>
            <a:pPr lvl="1" eaLnBrk="1" hangingPunct="1"/>
            <a:r>
              <a:rPr lang="en-US" altLang="en-US" sz="2400" smtClean="0">
                <a:latin typeface="Arial" charset="0"/>
                <a:cs typeface="Arial" charset="0"/>
              </a:rPr>
              <a:t>suggested treatment of animals in research laboratories</a:t>
            </a:r>
          </a:p>
          <a:p>
            <a:pPr lvl="1" eaLnBrk="1" hangingPunct="1"/>
            <a:r>
              <a:rPr lang="en-US" altLang="en-US" sz="2400" smtClean="0">
                <a:latin typeface="Arial" charset="0"/>
                <a:cs typeface="Arial" charset="0"/>
              </a:rPr>
              <a:t>use of animals in high school science classes and fairs</a:t>
            </a:r>
          </a:p>
          <a:p>
            <a:pPr lvl="1" eaLnBrk="1" hangingPunct="1"/>
            <a:r>
              <a:rPr lang="en-US" altLang="en-US" sz="2400" smtClean="0">
                <a:latin typeface="Arial" charset="0"/>
                <a:cs typeface="Arial" charset="0"/>
              </a:rPr>
              <a:t>alternatives to animals in research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D44815-258D-4E9B-9432-638D61E75A0F}" type="slidenum">
              <a:rPr lang="en-US"/>
              <a:pPr>
                <a:defRPr/>
              </a:pPr>
              <a:t>8</a:t>
            </a:fld>
            <a:endParaRPr lang="en-US"/>
          </a:p>
        </p:txBody>
      </p:sp>
      <p:pic>
        <p:nvPicPr>
          <p:cNvPr id="6" name="Picture 5" descr="Protecting Animals through Education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096000" y="4267200"/>
            <a:ext cx="2514600" cy="18827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4400" dirty="0" smtClean="0">
                <a:ln>
                  <a:noFill/>
                </a:ln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Protecting Animals </a:t>
            </a:r>
            <a:br>
              <a:rPr lang="en-US" sz="4400" dirty="0" smtClean="0">
                <a:ln>
                  <a:noFill/>
                </a:ln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sz="4400" dirty="0" smtClean="0">
                <a:ln>
                  <a:noFill/>
                </a:ln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Through Investigation 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35814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Involves the HSUS sending members into laboratories, zoos, shelters and other institutions housing animals to ensure all standards are met and laws enforced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5582A3-3910-4963-A71B-D623C5932D43}" type="slidenum">
              <a:rPr lang="en-US"/>
              <a:pPr>
                <a:defRPr/>
              </a:pPr>
              <a:t>9</a:t>
            </a:fld>
            <a:endParaRPr lang="en-US"/>
          </a:p>
        </p:txBody>
      </p:sp>
      <p:pic>
        <p:nvPicPr>
          <p:cNvPr id="7" name="Picture 6" descr="Protecting Animals through Investigation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620000" y="609600"/>
            <a:ext cx="1447800" cy="9286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 - &amp;quot;Objectives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Humane Societies &amp;quot;&quot;/&gt;&lt;property id=&quot;20307&quot; value=&quot;258&quot;/&gt;&lt;/object&gt;&lt;object type=&quot;3&quot; unique_id=&quot;10007&quot;&gt;&lt;property id=&quot;20148&quot; value=&quot;5&quot;/&gt;&lt;property id=&quot;20300&quot; value=&quot;Slide 4 - &amp;quot;Grassroots Humane Groups &amp;quot;&quot;/&gt;&lt;property id=&quot;20307&quot; value=&quot;284&quot;/&gt;&lt;/object&gt;&lt;object type=&quot;3&quot; unique_id=&quot;10008&quot;&gt;&lt;property id=&quot;20148&quot; value=&quot;5&quot;/&gt;&lt;property id=&quot;20300&quot; value=&quot;Slide 5 - &amp;quot;Non-Sheltering Humane Organizations &amp;quot;&quot;/&gt;&lt;property id=&quot;20307&quot; value=&quot;260&quot;/&gt;&lt;/object&gt;&lt;object type=&quot;3&quot; unique_id=&quot;10009&quot;&gt;&lt;property id=&quot;20148&quot; value=&quot;5&quot;/&gt;&lt;property id=&quot;20300&quot; value=&quot;Slide 6 - &amp;quot;The Humane Society of the United States (HSUS) &amp;quot;&quot;/&gt;&lt;property id=&quot;20307&quot; value=&quot;261&quot;/&gt;&lt;/object&gt;&lt;object type=&quot;3&quot; unique_id=&quot;10010&quot;&gt;&lt;property id=&quot;20148&quot; value=&quot;5&quot;/&gt;&lt;property id=&quot;20300&quot; value=&quot;Slide 7 - &amp;quot;Protecting Animals &amp;#x0D;&amp;#x0A;in the Courtroom &amp;quot;&quot;/&gt;&lt;property id=&quot;20307&quot; value=&quot;262&quot;/&gt;&lt;/object&gt;&lt;object type=&quot;3&quot; unique_id=&quot;10011&quot;&gt;&lt;property id=&quot;20148&quot; value=&quot;5&quot;/&gt;&lt;property id=&quot;20300&quot; value=&quot;Slide 8 - &amp;quot;Protecting Animals &amp;#x0D;&amp;#x0A;Through Education &amp;quot;&quot;/&gt;&lt;property id=&quot;20307&quot; value=&quot;263&quot;/&gt;&lt;/object&gt;&lt;object type=&quot;3&quot; unique_id=&quot;10012&quot;&gt;&lt;property id=&quot;20148&quot; value=&quot;5&quot;/&gt;&lt;property id=&quot;20300&quot; value=&quot;Slide 9 - &amp;quot;Protecting Animals &amp;#x0D;&amp;#x0A;Through Investigation &amp;quot;&quot;/&gt;&lt;property id=&quot;20307&quot; value=&quot;265&quot;/&gt;&lt;/object&gt;&lt;object type=&quot;3&quot; unique_id=&quot;10013&quot;&gt;&lt;property id=&quot;20148&quot; value=&quot;5&quot;/&gt;&lt;property id=&quot;20300&quot; value=&quot;Slide 10 - &amp;quot;Saving Animals Through &amp;#x0D;&amp;#x0A;Field Work &amp;quot;&quot;/&gt;&lt;property id=&quot;20307&quot; value=&quot;266&quot;/&gt;&lt;/object&gt;&lt;object type=&quot;3&quot; unique_id=&quot;10014&quot;&gt;&lt;property id=&quot;20148&quot; value=&quot;5&quot;/&gt;&lt;property id=&quot;20300&quot; value=&quot;Slide 11 - &amp;quot;Saving Animals Through&amp;#x0D;&amp;#x0A; Field Work&amp;quot;&quot;/&gt;&lt;property id=&quot;20307&quot; value=&quot;282&quot;/&gt;&lt;/object&gt;&lt;object type=&quot;3&quot; unique_id=&quot;10015&quot;&gt;&lt;property id=&quot;20148&quot; value=&quot;5&quot;/&gt;&lt;property id=&quot;20300&quot; value=&quot;Slide 12 - &amp;quot;Local Humane Societies &amp;quot;&quot;/&gt;&lt;property id=&quot;20307&quot; value=&quot;267&quot;/&gt;&lt;/object&gt;&lt;object type=&quot;3&quot; unique_id=&quot;10016&quot;&gt;&lt;property id=&quot;20148&quot; value=&quot;5&quot;/&gt;&lt;property id=&quot;20300&quot; value=&quot;Slide 13 - &amp;quot;The Humane Society of the United States &amp;quot;&quot;/&gt;&lt;property id=&quot;20307&quot; value=&quot;268&quot;/&gt;&lt;/object&gt;&lt;object type=&quot;3&quot; unique_id=&quot;10017&quot;&gt;&lt;property id=&quot;20148&quot; value=&quot;5&quot;/&gt;&lt;property id=&quot;20300&quot; value=&quot;Slide 14 - &amp;quot;Animal Control &amp;quot;&quot;/&gt;&lt;property id=&quot;20307&quot; value=&quot;269&quot;/&gt;&lt;/object&gt;&lt;object type=&quot;3&quot; unique_id=&quot;10018&quot;&gt;&lt;property id=&quot;20148&quot; value=&quot;5&quot;/&gt;&lt;property id=&quot;20300&quot; value=&quot;Slide 15 - &amp;quot;Health &amp;amp; Safety &amp;quot;&quot;/&gt;&lt;property id=&quot;20307&quot; value=&quot;270&quot;/&gt;&lt;/object&gt;&lt;object type=&quot;3&quot; unique_id=&quot;10019&quot;&gt;&lt;property id=&quot;20148&quot; value=&quot;5&quot;/&gt;&lt;property id=&quot;20300&quot; value=&quot;Slide 16 - &amp;quot;Law Enforcement &amp;quot;&quot;/&gt;&lt;property id=&quot;20307&quot; value=&quot;271&quot;/&gt;&lt;/object&gt;&lt;object type=&quot;3&quot; unique_id=&quot;10020&quot;&gt;&lt;property id=&quot;20148&quot; value=&quot;5&quot;/&gt;&lt;property id=&quot;20300&quot; value=&quot;Slide 17 - &amp;quot;Educational Information &amp;quot;&quot;/&gt;&lt;property id=&quot;20307&quot; value=&quot;272&quot;/&gt;&lt;/object&gt;&lt;object type=&quot;3&quot; unique_id=&quot;10021&quot;&gt;&lt;property id=&quot;20148&quot; value=&quot;5&quot;/&gt;&lt;property id=&quot;20300&quot; value=&quot;Slide 18 - &amp;quot;The National Animal &amp;#x0D;&amp;#x0A;Control Association &amp;quot;&quot;/&gt;&lt;property id=&quot;20307&quot; value=&quot;273&quot;/&gt;&lt;/object&gt;&lt;object type=&quot;3&quot; unique_id=&quot;10022&quot;&gt;&lt;property id=&quot;20148&quot; value=&quot;5&quot;/&gt;&lt;property id=&quot;20300&quot; value=&quot;Slide 19 - &amp;quot;The American Society for the Prevention of Cruelty to Animals &amp;quot;&quot;/&gt;&lt;property id=&quot;20307&quot; value=&quot;274&quot;/&gt;&lt;/object&gt;&lt;object type=&quot;3&quot; unique_id=&quot;10023&quot;&gt;&lt;property id=&quot;20148&quot; value=&quot;5&quot;/&gt;&lt;property id=&quot;20300&quot; value=&quot;Slide 20 - &amp;quot;Assessment&amp;quot;&quot;/&gt;&lt;property id=&quot;20307&quot; value=&quot;275&quot;/&gt;&lt;/object&gt;&lt;object type=&quot;3&quot; unique_id=&quot;10024&quot;&gt;&lt;property id=&quot;20148&quot; value=&quot;5&quot;/&gt;&lt;property id=&quot;20300&quot; value=&quot;Slide 21 - &amp;quot;Assessment&amp;quot;&quot;/&gt;&lt;property id=&quot;20307&quot; value=&quot;285&quot;/&gt;&lt;/object&gt;&lt;object type=&quot;3&quot; unique_id=&quot;10025&quot;&gt;&lt;property id=&quot;20148&quot; value=&quot;5&quot;/&gt;&lt;property id=&quot;20300&quot; value=&quot;Slide 22 - &amp;quot;Assessment &amp;quot;&quot;/&gt;&lt;property id=&quot;20307&quot; value=&quot;276&quot;/&gt;&lt;/object&gt;&lt;object type=&quot;3&quot; unique_id=&quot;10026&quot;&gt;&lt;property id=&quot;20148&quot; value=&quot;5&quot;/&gt;&lt;property id=&quot;20300&quot; value=&quot;Slide 23 - &amp;quot;Assessment &amp;quot;&quot;/&gt;&lt;property id=&quot;20307&quot; value=&quot;283&quot;/&gt;&lt;/object&gt;&lt;object type=&quot;3&quot; unique_id=&quot;10027&quot;&gt;&lt;property id=&quot;20148&quot; value=&quot;5&quot;/&gt;&lt;property id=&quot;20300&quot; value=&quot;Slide 24 - &amp;quot;Assessment&amp;quot;&quot;/&gt;&lt;property id=&quot;20307&quot; value=&quot;277&quot;/&gt;&lt;/object&gt;&lt;object type=&quot;3&quot; unique_id=&quot;10028&quot;&gt;&lt;property id=&quot;20148&quot; value=&quot;5&quot;/&gt;&lt;property id=&quot;20300&quot; value=&quot;Slide 25 - &amp;quot;Resources &amp;quot;&quot;/&gt;&lt;property id=&quot;20307&quot; value=&quot;278&quot;/&gt;&lt;/object&gt;&lt;object type=&quot;3&quot; unique_id=&quot;10029&quot;&gt;&lt;property id=&quot;20148&quot; value=&quot;5&quot;/&gt;&lt;property id=&quot;20300&quot; value=&quot;Slide 26 - &amp;quot;Acknowledgements &amp;quot;&quot;/&gt;&lt;property id=&quot;20307&quot; value=&quot;28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</TotalTime>
  <Words>1097</Words>
  <Application>Microsoft Office PowerPoint</Application>
  <PresentationFormat>On-screen Show (4:3)</PresentationFormat>
  <Paragraphs>229</Paragraphs>
  <Slides>27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Custom Design</vt:lpstr>
      <vt:lpstr>Slide 1</vt:lpstr>
      <vt:lpstr>Objectives</vt:lpstr>
      <vt:lpstr>Humane Societies </vt:lpstr>
      <vt:lpstr>Grassroots Humane Groups </vt:lpstr>
      <vt:lpstr>Non-Sheltering Humane Organizations </vt:lpstr>
      <vt:lpstr>The Humane Society of the United States (HSUS) </vt:lpstr>
      <vt:lpstr>Protecting Animals  in the Courtroom </vt:lpstr>
      <vt:lpstr>Protecting Animals  Through Education </vt:lpstr>
      <vt:lpstr>Protecting Animals  Through Investigation </vt:lpstr>
      <vt:lpstr>Saving Animals Through  Field Work </vt:lpstr>
      <vt:lpstr>Saving Animals Through  Field Work</vt:lpstr>
      <vt:lpstr>Local Humane Societies </vt:lpstr>
      <vt:lpstr>The Humane Society of the United States </vt:lpstr>
      <vt:lpstr>Animal Control </vt:lpstr>
      <vt:lpstr>Health &amp; Safety </vt:lpstr>
      <vt:lpstr>Law Enforcement </vt:lpstr>
      <vt:lpstr>Educational Information </vt:lpstr>
      <vt:lpstr>The National Animal  Control Association </vt:lpstr>
      <vt:lpstr>The American Society for the Prevention of Cruelty to Animals </vt:lpstr>
      <vt:lpstr>Slide 20</vt:lpstr>
      <vt:lpstr>Assessment</vt:lpstr>
      <vt:lpstr>Assessment</vt:lpstr>
      <vt:lpstr>Assessment </vt:lpstr>
      <vt:lpstr>Assessment </vt:lpstr>
      <vt:lpstr>Assessment</vt:lpstr>
      <vt:lpstr>Resources </vt:lpstr>
      <vt:lpstr>Acknowledgements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ann</dc:creator>
  <cp:lastModifiedBy>dusty</cp:lastModifiedBy>
  <cp:revision>45</cp:revision>
  <dcterms:created xsi:type="dcterms:W3CDTF">2008-01-28T14:23:55Z</dcterms:created>
  <dcterms:modified xsi:type="dcterms:W3CDTF">2014-07-10T14:54:15Z</dcterms:modified>
</cp:coreProperties>
</file>