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293" r:id="rId4"/>
    <p:sldId id="259" r:id="rId5"/>
    <p:sldId id="294" r:id="rId6"/>
    <p:sldId id="261" r:id="rId7"/>
    <p:sldId id="262" r:id="rId8"/>
    <p:sldId id="263" r:id="rId9"/>
    <p:sldId id="264" r:id="rId10"/>
    <p:sldId id="265" r:id="rId11"/>
    <p:sldId id="266" r:id="rId12"/>
    <p:sldId id="295" r:id="rId13"/>
    <p:sldId id="296" r:id="rId14"/>
    <p:sldId id="297" r:id="rId15"/>
    <p:sldId id="298" r:id="rId16"/>
    <p:sldId id="271" r:id="rId17"/>
    <p:sldId id="272" r:id="rId18"/>
    <p:sldId id="273" r:id="rId19"/>
    <p:sldId id="278" r:id="rId20"/>
    <p:sldId id="279" r:id="rId21"/>
    <p:sldId id="280" r:id="rId22"/>
    <p:sldId id="281" r:id="rId23"/>
    <p:sldId id="282" r:id="rId24"/>
    <p:sldId id="301" r:id="rId25"/>
    <p:sldId id="285" r:id="rId26"/>
    <p:sldId id="303" r:id="rId27"/>
    <p:sldId id="286" r:id="rId28"/>
    <p:sldId id="287" r:id="rId29"/>
    <p:sldId id="302" r:id="rId30"/>
    <p:sldId id="304" r:id="rId31"/>
    <p:sldId id="305" r:id="rId32"/>
    <p:sldId id="288" r:id="rId33"/>
    <p:sldId id="290" r:id="rId34"/>
    <p:sldId id="291" r:id="rId35"/>
    <p:sldId id="292" r:id="rId36"/>
  </p:sldIdLst>
  <p:sldSz cx="9144000" cy="6858000" type="screen4x3"/>
  <p:notesSz cx="7315200" cy="9601200"/>
  <p:custDataLst>
    <p:tags r:id="rId3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73136" autoAdjust="0"/>
  </p:normalViewPr>
  <p:slideViewPr>
    <p:cSldViewPr>
      <p:cViewPr varScale="1">
        <p:scale>
          <a:sx n="81" d="100"/>
          <a:sy n="81" d="100"/>
        </p:scale>
        <p:origin x="241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952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17A35C1A-EBE5-4CA2-A253-64EBD951DE68}" type="datetimeFigureOut">
              <a:rPr lang="en-US"/>
              <a:pPr>
                <a:defRPr/>
              </a:pPr>
              <a:t>2/3/2015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D5FDA558-F0C7-4F0E-AD0D-D4E19B83DB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1983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9150CE-CCEA-4D93-A59A-C4585208A7E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0333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326623-0C2F-4922-8FF3-D3377AC2B68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835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333747-4C98-4DB2-B0E3-78BC38257B0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5169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30A7AE-B797-4D07-8422-6D20135CB96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6031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131F1F-E4B1-4123-86B4-9610C12D614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728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5304C4-37D7-4023-91A6-BFBC89AB68A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396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55147B-EC12-4B02-8C02-0A36D634451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0013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1BE43-3946-4F20-9F18-35E1F6D6727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3194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DCFB27-D26D-4F32-81B5-0B1D58F250C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287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24F580-D8C1-4A2B-A365-F0DACB86A94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9976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F68F90-2E4D-446B-8D5F-7F27965271A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625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8BF433-7FF3-443D-9618-EA261035C1C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350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F031BD-54BE-4471-A68D-14FE27CDC53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5895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24820C-01CE-4490-937E-AA3C42BD57E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677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0E59E7-4CBE-4ACC-B84F-1C1C7EC27BD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821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70E6FB-7C15-43F7-8586-004488B9952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737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84B711-D255-4873-8538-C962D866EB2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29024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758CEC-A424-4761-846F-1479281CB00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9836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42223D-0BB9-4F40-8343-F85269D7EA1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52982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i="1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CCA69D-E2D6-4337-B428-D546CAF77F0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6171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i="1" smtClean="0"/>
          </a:p>
        </p:txBody>
      </p:sp>
    </p:spTree>
    <p:extLst>
      <p:ext uri="{BB962C8B-B14F-4D97-AF65-F5344CB8AC3E}">
        <p14:creationId xmlns:p14="http://schemas.microsoft.com/office/powerpoint/2010/main" val="306864384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A2134C-E834-46F2-8346-66FD06E82039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69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422F08-E386-47C2-987D-E9905BFCB63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0438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143747-3F6B-4727-8DB7-FA3E37C70A9C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23381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A52576-D815-4874-920B-9219B6816EE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3625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2A20C5-BEAA-4446-A484-7E6EF096D67E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88946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D88A57-825F-42CF-B380-A24C6161535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799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66849E-0B98-4F4E-AEEA-12F0FA09F324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4332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F9EE10-2A3A-4141-AFB1-7E4A13028BE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935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19700B-82DB-4722-BDA5-1D1B7973C17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76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2A7669-F285-459F-91C0-4287B1BB6EF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466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6E52EB-7B90-4AC6-8A1C-6B14AA7E607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834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DB7B7B-9439-4556-988F-8CABD34F74C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99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2E2871-0523-4ABF-AFF7-8F235DC467F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0049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85401E-1286-4E5D-8A04-80CDDB9DA66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913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dog7word copy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CEV Log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1725" y="0"/>
            <a:ext cx="16922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dog7title copy.jp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9220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CEV Logo.png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78725" y="0"/>
            <a:ext cx="14382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C5B93-3C49-40A5-839F-664CC7879AE8}" type="datetime1">
              <a:rPr lang="en-US"/>
              <a:pPr>
                <a:defRPr/>
              </a:pPr>
              <a:t>2/3/2015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29CAE-62FF-42A1-8004-702718EEEB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636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CEV Logo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3338" y="6365875"/>
            <a:ext cx="1438276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90875-42AC-4FB5-834B-33750F7DD426}" type="datetime1">
              <a:rPr lang="en-US"/>
              <a:pPr>
                <a:defRPr/>
              </a:pPr>
              <a:t>2/3/2015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6F7C5-C8BE-41A0-85EB-8E8E0E9B79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63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dog7word copy.jp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1752600"/>
            <a:ext cx="8001000" cy="460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727981-7E9D-4F29-8F9E-C07692D3BC6F}" type="datetime1">
              <a:rPr lang="en-US"/>
              <a:pPr>
                <a:defRPr/>
              </a:pPr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CBED59-1F16-458D-AB29-DE07605E89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000" kern="1200">
          <a:ln w="18415" cmpd="sng">
            <a:noFill/>
            <a:prstDash val="solid"/>
          </a:ln>
          <a:solidFill>
            <a:srgbClr val="00B0F0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000">
          <a:solidFill>
            <a:srgbClr val="00B0F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000">
          <a:solidFill>
            <a:srgbClr val="00B0F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000">
          <a:solidFill>
            <a:srgbClr val="00B0F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000">
          <a:solidFill>
            <a:srgbClr val="00B0F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B0F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B0F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B0F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B0F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ausa.org/facts/overpopulation.html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hyperlink" Target="http://www.americananimalwelfare.com/overpopulation.html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teducation.com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hyperlink" Target="http://www.vetmed.ucdavis.edu/CCAB/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ausa.org/facts/spayneuter.html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bbit.org/faq/section/spay-neuter.html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sc-ne-scotland.ac.uk/index.php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9DFED1-6A83-489E-A621-89CDD5041F4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  <p:pic>
        <p:nvPicPr>
          <p:cNvPr id="4099" name="Picture 5" descr="companiontitle copy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905000" y="0"/>
            <a:ext cx="13184188" cy="723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1066800" y="340658"/>
            <a:ext cx="822960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00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Responsible Questions to Consider for Pet Owners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143000" y="1752600"/>
            <a:ext cx="5638800" cy="4602163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Am I willing to purchase my pet from an animal shelter instead of a breeder?</a:t>
            </a:r>
          </a:p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Am I financially capable of providing veterinary services including having my pet spayed or neutered?</a:t>
            </a:r>
          </a:p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Will I have adequate time to spend taking care of my pet?</a:t>
            </a:r>
          </a:p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If “No” is the answer to any of these questions, a person should not own a pet</a:t>
            </a: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AAFA07-DCAE-4674-A148-63A93D88AFA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  <p:pic>
        <p:nvPicPr>
          <p:cNvPr id="5" name="Picture 4" descr="Responsible Questions for Pet Owners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0400" y="2743200"/>
            <a:ext cx="1917700" cy="2438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660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Pet Owners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Must be responsible for all aspects of caring for their pet</a:t>
            </a:r>
          </a:p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Should be aware of the following factors for owning a pet:</a:t>
            </a:r>
          </a:p>
          <a:p>
            <a:pPr lvl="1" eaLnBrk="1" hangingPunct="1"/>
            <a:r>
              <a:rPr lang="en-US" altLang="en-US" smtClean="0">
                <a:latin typeface="Arial" charset="0"/>
                <a:cs typeface="Arial" charset="0"/>
              </a:rPr>
              <a:t>potential costs and expenses of the pet</a:t>
            </a:r>
          </a:p>
          <a:p>
            <a:pPr lvl="1" eaLnBrk="1" hangingPunct="1"/>
            <a:r>
              <a:rPr lang="en-US" altLang="en-US" smtClean="0">
                <a:latin typeface="Arial" charset="0"/>
                <a:cs typeface="Arial" charset="0"/>
              </a:rPr>
              <a:t>basic grooming, nutrition and exercise needs</a:t>
            </a:r>
          </a:p>
          <a:p>
            <a:pPr lvl="1" eaLnBrk="1" hangingPunct="1"/>
            <a:r>
              <a:rPr lang="en-US" altLang="en-US" smtClean="0">
                <a:latin typeface="Arial" charset="0"/>
                <a:cs typeface="Arial" charset="0"/>
              </a:rPr>
              <a:t>routine veterinary services including spaying and neutering </a:t>
            </a:r>
          </a:p>
          <a:p>
            <a:pPr lvl="1" eaLnBrk="1" hangingPunct="1"/>
            <a:r>
              <a:rPr lang="en-US" altLang="en-US" smtClean="0">
                <a:latin typeface="Arial" charset="0"/>
                <a:cs typeface="Arial" charset="0"/>
              </a:rPr>
              <a:t>proper housing and shelter </a:t>
            </a: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7B32DB-A25A-4DA6-AB2E-539CDA960AD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  <p:pic>
        <p:nvPicPr>
          <p:cNvPr id="5" name="Picture 4" descr="Pet Owners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19800" y="5105400"/>
            <a:ext cx="2209800" cy="1470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720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Rabbits </a:t>
            </a:r>
            <a:endParaRPr lang="en-US" sz="7200" dirty="0">
              <a:effectLst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143000" y="1676400"/>
            <a:ext cx="6019800" cy="4602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>
                <a:latin typeface="Arial" charset="0"/>
                <a:cs typeface="Arial" charset="0"/>
              </a:rPr>
              <a:t>Need unlimited quality hay as well as fresh water which can be administered through a water bottle or sturdy bowl</a:t>
            </a:r>
          </a:p>
          <a:p>
            <a:pPr>
              <a:lnSpc>
                <a:spcPct val="90000"/>
              </a:lnSpc>
            </a:pPr>
            <a:r>
              <a:rPr lang="en-US" altLang="en-US" sz="2400" smtClean="0">
                <a:latin typeface="Arial" charset="0"/>
                <a:cs typeface="Arial" charset="0"/>
              </a:rPr>
              <a:t>Must have time out of the cage to get proper exercise </a:t>
            </a:r>
          </a:p>
          <a:p>
            <a:pPr>
              <a:lnSpc>
                <a:spcPct val="90000"/>
              </a:lnSpc>
            </a:pPr>
            <a:r>
              <a:rPr lang="en-US" altLang="en-US" sz="2400" smtClean="0">
                <a:latin typeface="Arial" charset="0"/>
                <a:cs typeface="Arial" charset="0"/>
              </a:rPr>
              <a:t>Can cost up to $450 annually for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	basic care </a:t>
            </a:r>
          </a:p>
          <a:p>
            <a:pPr>
              <a:lnSpc>
                <a:spcPct val="90000"/>
              </a:lnSpc>
            </a:pPr>
            <a:r>
              <a:rPr lang="en-US" altLang="en-US" sz="2400" smtClean="0">
                <a:latin typeface="Arial" charset="0"/>
                <a:cs typeface="Arial" charset="0"/>
              </a:rPr>
              <a:t>Should be spayed or neutered to prevent overpopulation</a:t>
            </a:r>
          </a:p>
          <a:p>
            <a:endParaRPr lang="en-US" altLang="en-US" sz="240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A3E9A-9195-4D5B-8ED0-06E3D1A5896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15365" name="Content Placeholder 4" descr="2327_PhotoObjec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67600" y="1066800"/>
            <a:ext cx="15367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Rectangle 1"/>
          <p:cNvSpPr>
            <a:spLocks noChangeArrowheads="1"/>
          </p:cNvSpPr>
          <p:nvPr/>
        </p:nvSpPr>
        <p:spPr bwMode="auto">
          <a:xfrm>
            <a:off x="6781800" y="2514600"/>
            <a:ext cx="2362200" cy="40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056" rIns="0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cs typeface="Times New Roman" pitchFamily="18" charset="0"/>
              </a:rPr>
              <a:t>Did you know: </a:t>
            </a:r>
            <a:r>
              <a:rPr lang="en-US" altLang="en-US" sz="2400">
                <a:cs typeface="Times New Roman" pitchFamily="18" charset="0"/>
              </a:rPr>
              <a:t>Over seven million dogs, cats and rabbits are euthanized each year in animal shelters across the U.S.</a:t>
            </a:r>
          </a:p>
        </p:txBody>
      </p:sp>
      <p:pic>
        <p:nvPicPr>
          <p:cNvPr id="7" name="Picture 6" descr="rabbits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029200" y="4953000"/>
            <a:ext cx="1169988" cy="1476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Hamsters &amp; Gerbils </a:t>
            </a:r>
            <a:endParaRPr lang="en-US" dirty="0">
              <a:effectLst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143000" y="1752600"/>
            <a:ext cx="5943600" cy="4602163"/>
          </a:xfrm>
        </p:spPr>
        <p:txBody>
          <a:bodyPr/>
          <a:lstStyle/>
          <a:p>
            <a:r>
              <a:rPr lang="en-US" altLang="en-US" sz="2600" smtClean="0">
                <a:latin typeface="Arial" charset="0"/>
                <a:cs typeface="Arial" charset="0"/>
              </a:rPr>
              <a:t>Are nocturnal and make noise throughout the night</a:t>
            </a:r>
          </a:p>
          <a:p>
            <a:r>
              <a:rPr lang="en-US" altLang="en-US" sz="2600" smtClean="0">
                <a:latin typeface="Arial" charset="0"/>
                <a:cs typeface="Arial" charset="0"/>
              </a:rPr>
              <a:t>Have a tendency to bite when woken up during the day often making them a problem for young kids</a:t>
            </a:r>
          </a:p>
          <a:p>
            <a:r>
              <a:rPr lang="en-US" altLang="en-US" sz="2600" smtClean="0">
                <a:latin typeface="Arial" charset="0"/>
                <a:cs typeface="Arial" charset="0"/>
              </a:rPr>
              <a:t>Can cost up to $225 per year for basic care </a:t>
            </a:r>
          </a:p>
          <a:p>
            <a:r>
              <a:rPr lang="en-US" altLang="en-US" sz="2600" smtClean="0">
                <a:latin typeface="Arial" charset="0"/>
                <a:cs typeface="Arial" charset="0"/>
              </a:rPr>
              <a:t>Eat mostly pellets with fresh fruits and vegetables along with hay </a:t>
            </a:r>
          </a:p>
          <a:p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C408E4-62A4-49CD-94D7-84D13EE8420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5" name="Content Placeholder 4" descr="hamster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458075" y="1447800"/>
            <a:ext cx="1676400" cy="1118146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pic>
        <p:nvPicPr>
          <p:cNvPr id="6" name="Picture 5" descr="hamster2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0" y="5640038"/>
            <a:ext cx="1600200" cy="12941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91" name="Rectangle 1"/>
          <p:cNvSpPr>
            <a:spLocks noChangeArrowheads="1"/>
          </p:cNvSpPr>
          <p:nvPr/>
        </p:nvSpPr>
        <p:spPr bwMode="auto">
          <a:xfrm>
            <a:off x="2362200" y="6172200"/>
            <a:ext cx="3708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cs typeface="Times New Roman" pitchFamily="18" charset="0"/>
              </a:rPr>
              <a:t>Nocturnal</a:t>
            </a:r>
            <a:r>
              <a:rPr lang="en-US" altLang="en-US" sz="2400">
                <a:cs typeface="Times New Roman" pitchFamily="18" charset="0"/>
              </a:rPr>
              <a:t>- active at night</a:t>
            </a:r>
          </a:p>
        </p:txBody>
      </p:sp>
      <p:sp>
        <p:nvSpPr>
          <p:cNvPr id="16392" name="Rectangle 2"/>
          <p:cNvSpPr>
            <a:spLocks noChangeArrowheads="1"/>
          </p:cNvSpPr>
          <p:nvPr/>
        </p:nvSpPr>
        <p:spPr bwMode="auto">
          <a:xfrm>
            <a:off x="7162800" y="2447925"/>
            <a:ext cx="1981200" cy="441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Fun Fact: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The word hamster comes from “hamstern,” which means “hoard” (or store) which is what they do with extra food</a:t>
            </a:r>
            <a:r>
              <a:rPr lang="en-US" altLang="en-US" sz="1400"/>
              <a:t>.</a:t>
            </a:r>
            <a:endParaRPr lang="en-US" altLang="en-US" sz="1400" b="1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720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Dogs </a:t>
            </a:r>
            <a:endParaRPr lang="en-US" sz="7200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Can cost as much as $1,071 per year for basic care</a:t>
            </a:r>
          </a:p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Should be spayed or neutered to help prevent overpopulation</a:t>
            </a:r>
          </a:p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Require multiple trips to the veterinarian each year</a:t>
            </a:r>
          </a:p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Should have nails clipped at least six times per year</a:t>
            </a:r>
          </a:p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Need basic grooming and exercise on a regular basis</a:t>
            </a:r>
          </a:p>
          <a:p>
            <a:endParaRPr lang="en-US" altLang="en-US" sz="280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441C16-4EB2-4D75-B1C2-4322736CC38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5" name="Picture 4" descr="dogs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9000" y="4543425"/>
            <a:ext cx="3124200" cy="2085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720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Cats</a:t>
            </a:r>
            <a:endParaRPr lang="en-US" sz="7200" dirty="0">
              <a:effectLst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Can cost up to $835 per year for basic care</a:t>
            </a:r>
          </a:p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Should be spayed or neutered to help prevent overpopulation</a:t>
            </a:r>
          </a:p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Require multiple trips to the veterinarian each year as well as anti-furball medication</a:t>
            </a:r>
          </a:p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Should have nails clipped at least six times per year</a:t>
            </a:r>
          </a:p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Need a litter box with clean litter if kept indoors </a:t>
            </a:r>
          </a:p>
          <a:p>
            <a:endParaRPr lang="en-US" altLang="en-US" sz="240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D5ACB4-108A-43D7-9551-4EC09F3C763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5" name="Picture 4" descr="cats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5200" y="4913313"/>
            <a:ext cx="2438400" cy="16398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720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Birds 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Cost up to $550 annually for basic care</a:t>
            </a:r>
          </a:p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Need a caged environment with the following accessories:</a:t>
            </a:r>
          </a:p>
          <a:p>
            <a:pPr lvl="1" eaLnBrk="1" hangingPunct="1"/>
            <a:r>
              <a:rPr lang="en-US" altLang="en-US" smtClean="0">
                <a:latin typeface="Arial" charset="0"/>
                <a:cs typeface="Arial" charset="0"/>
              </a:rPr>
              <a:t>horizontal bars to climb as well as perches which can be attached inside the cage</a:t>
            </a:r>
          </a:p>
          <a:p>
            <a:pPr lvl="1" eaLnBrk="1" hangingPunct="1"/>
            <a:r>
              <a:rPr lang="en-US" altLang="en-US" smtClean="0">
                <a:latin typeface="Arial" charset="0"/>
                <a:cs typeface="Arial" charset="0"/>
              </a:rPr>
              <a:t>food and water dish aligned at the same height as a perch</a:t>
            </a:r>
          </a:p>
          <a:p>
            <a:pPr lvl="1" eaLnBrk="1" hangingPunct="1"/>
            <a:r>
              <a:rPr lang="en-US" altLang="en-US" smtClean="0">
                <a:latin typeface="Arial" charset="0"/>
                <a:cs typeface="Arial" charset="0"/>
              </a:rPr>
              <a:t>paper with non-toxic ink to line the bottom of the cage</a:t>
            </a:r>
          </a:p>
          <a:p>
            <a:pPr lvl="1" eaLnBrk="1" hangingPunct="1"/>
            <a:r>
              <a:rPr lang="en-US" altLang="en-US" smtClean="0">
                <a:latin typeface="Arial" charset="0"/>
                <a:cs typeface="Arial" charset="0"/>
              </a:rPr>
              <a:t>a 25 inch by 25 inch cage which should be placed near sun light but away from any drafts which could cause the bird to get cold </a:t>
            </a: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29345D-5420-49D8-92A2-5E6D352C1DB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/>
          </a:p>
        </p:txBody>
      </p:sp>
      <p:pic>
        <p:nvPicPr>
          <p:cNvPr id="5" name="Picture 4" descr="Birds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2800" y="838200"/>
            <a:ext cx="1828800" cy="12207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914400" y="457200"/>
            <a:ext cx="853440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530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Bi-directional Relationship 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Arial" charset="0"/>
                <a:cs typeface="Arial" charset="0"/>
              </a:rPr>
              <a:t>Refers to the bond between humans and their pets which brings great benefit to the lives of both members (pet and pet owner)</a:t>
            </a:r>
          </a:p>
          <a:p>
            <a:pPr eaLnBrk="1" hangingPunct="1"/>
            <a:r>
              <a:rPr lang="en-US" altLang="en-US" sz="2800" smtClean="0">
                <a:latin typeface="Arial" charset="0"/>
                <a:cs typeface="Arial" charset="0"/>
              </a:rPr>
              <a:t>Includes benefits to animals such as:</a:t>
            </a:r>
          </a:p>
          <a:p>
            <a:pPr lvl="1" eaLnBrk="1" hangingPunct="1"/>
            <a:r>
              <a:rPr lang="en-US" altLang="en-US" sz="2800" smtClean="0">
                <a:latin typeface="Arial" charset="0"/>
                <a:cs typeface="Arial" charset="0"/>
              </a:rPr>
              <a:t>reliable food source</a:t>
            </a:r>
          </a:p>
          <a:p>
            <a:pPr lvl="1" eaLnBrk="1" hangingPunct="1"/>
            <a:r>
              <a:rPr lang="en-US" altLang="en-US" sz="2800" smtClean="0">
                <a:latin typeface="Arial" charset="0"/>
                <a:cs typeface="Arial" charset="0"/>
              </a:rPr>
              <a:t>shelter</a:t>
            </a:r>
          </a:p>
          <a:p>
            <a:pPr lvl="1" eaLnBrk="1" hangingPunct="1"/>
            <a:r>
              <a:rPr lang="en-US" altLang="en-US" sz="2800" smtClean="0">
                <a:latin typeface="Arial" charset="0"/>
                <a:cs typeface="Arial" charset="0"/>
              </a:rPr>
              <a:t>protection from predators</a:t>
            </a:r>
          </a:p>
          <a:p>
            <a:pPr lvl="1" eaLnBrk="1" hangingPunct="1"/>
            <a:r>
              <a:rPr lang="en-US" altLang="en-US" sz="2800" smtClean="0">
                <a:latin typeface="Arial" charset="0"/>
                <a:cs typeface="Arial" charset="0"/>
              </a:rPr>
              <a:t>companionship</a:t>
            </a:r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CA7A0C-E51C-436C-8213-33620121478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/>
          </a:p>
        </p:txBody>
      </p:sp>
      <p:pic>
        <p:nvPicPr>
          <p:cNvPr id="5" name="Picture 4" descr="Bi-directional Relationship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00800" y="4038600"/>
            <a:ext cx="2286000" cy="15224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720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Human Health 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143000" y="1752600"/>
            <a:ext cx="5943600" cy="4602163"/>
          </a:xfrm>
        </p:spPr>
        <p:txBody>
          <a:bodyPr/>
          <a:lstStyle/>
          <a:p>
            <a:pPr eaLnBrk="1" hangingPunct="1"/>
            <a:r>
              <a:rPr lang="en-US" altLang="en-US" sz="2700" smtClean="0">
                <a:latin typeface="Arial" charset="0"/>
                <a:cs typeface="Arial" charset="0"/>
              </a:rPr>
              <a:t>Is improved by owning animals in the following ways:</a:t>
            </a:r>
          </a:p>
          <a:p>
            <a:pPr lvl="1" eaLnBrk="1" hangingPunct="1"/>
            <a:r>
              <a:rPr lang="en-US" altLang="en-US" sz="2700" smtClean="0">
                <a:latin typeface="Arial" charset="0"/>
                <a:cs typeface="Arial" charset="0"/>
              </a:rPr>
              <a:t>ownership of dogs increases the likelihood for survival in people who have experienced a heart attack by 5 1/2 percent</a:t>
            </a:r>
          </a:p>
          <a:p>
            <a:pPr lvl="1" eaLnBrk="1" hangingPunct="1"/>
            <a:r>
              <a:rPr lang="en-US" altLang="en-US" sz="2700" smtClean="0">
                <a:latin typeface="Arial" charset="0"/>
                <a:cs typeface="Arial" charset="0"/>
              </a:rPr>
              <a:t>have lower cholesterol levels </a:t>
            </a:r>
          </a:p>
          <a:p>
            <a:pPr lvl="1" eaLnBrk="1" hangingPunct="1"/>
            <a:r>
              <a:rPr lang="en-US" altLang="en-US" sz="2700" smtClean="0">
                <a:latin typeface="Arial" charset="0"/>
                <a:cs typeface="Arial" charset="0"/>
              </a:rPr>
              <a:t>decreased blood pressure and reduced stress</a:t>
            </a:r>
          </a:p>
          <a:p>
            <a:pPr lvl="1" eaLnBrk="1" hangingPunct="1"/>
            <a:r>
              <a:rPr lang="en-US" altLang="en-US" sz="2700" smtClean="0">
                <a:latin typeface="Arial" charset="0"/>
                <a:cs typeface="Arial" charset="0"/>
              </a:rPr>
              <a:t>increase level of physical activity by the owner</a:t>
            </a: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097BED-B984-4180-9D83-706228795A0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/>
          </a:p>
        </p:txBody>
      </p:sp>
      <p:pic>
        <p:nvPicPr>
          <p:cNvPr id="5" name="Picture 4" descr="Human Health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2800" y="2819400"/>
            <a:ext cx="1773238" cy="2667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990600" y="457200"/>
            <a:ext cx="822960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580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Animal Roles in Society 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Arial" charset="0"/>
                <a:cs typeface="Arial" charset="0"/>
              </a:rPr>
              <a:t>Impact people in many ways such as filling the following roles:</a:t>
            </a:r>
          </a:p>
          <a:p>
            <a:pPr lvl="1" eaLnBrk="1" hangingPunct="1"/>
            <a:r>
              <a:rPr lang="en-US" altLang="en-US" sz="2800" smtClean="0">
                <a:latin typeface="Arial" charset="0"/>
                <a:cs typeface="Arial" charset="0"/>
              </a:rPr>
              <a:t>hearing dogs</a:t>
            </a:r>
          </a:p>
          <a:p>
            <a:pPr lvl="1" eaLnBrk="1" hangingPunct="1"/>
            <a:r>
              <a:rPr lang="en-US" altLang="en-US" sz="2800" smtClean="0">
                <a:latin typeface="Arial" charset="0"/>
                <a:cs typeface="Arial" charset="0"/>
              </a:rPr>
              <a:t>guide animals for the blind</a:t>
            </a:r>
          </a:p>
          <a:p>
            <a:pPr lvl="1" eaLnBrk="1" hangingPunct="1"/>
            <a:r>
              <a:rPr lang="en-US" altLang="en-US" sz="2800" smtClean="0">
                <a:latin typeface="Arial" charset="0"/>
                <a:cs typeface="Arial" charset="0"/>
              </a:rPr>
              <a:t>alert dogs</a:t>
            </a:r>
          </a:p>
          <a:p>
            <a:pPr lvl="1" eaLnBrk="1" hangingPunct="1"/>
            <a:r>
              <a:rPr lang="en-US" altLang="en-US" sz="2800" smtClean="0">
                <a:latin typeface="Arial" charset="0"/>
                <a:cs typeface="Arial" charset="0"/>
              </a:rPr>
              <a:t>working dogs</a:t>
            </a:r>
          </a:p>
          <a:p>
            <a:pPr lvl="1" eaLnBrk="1" hangingPunct="1"/>
            <a:r>
              <a:rPr lang="en-US" altLang="en-US" sz="2800" smtClean="0">
                <a:latin typeface="Arial" charset="0"/>
                <a:cs typeface="Arial" charset="0"/>
              </a:rPr>
              <a:t>provide companionship to people</a:t>
            </a:r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E00EA7-46A4-48ED-9C6F-CC0B5EAA5D7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/>
          </a:p>
        </p:txBody>
      </p:sp>
      <p:pic>
        <p:nvPicPr>
          <p:cNvPr id="5" name="Picture 4" descr="seeingeyedog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24600" y="2819400"/>
            <a:ext cx="2621280" cy="17406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Objectives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Arial" charset="0"/>
              <a:buNone/>
            </a:pPr>
            <a:r>
              <a:rPr lang="en-US" altLang="en-US" sz="2700" smtClean="0">
                <a:latin typeface="Arial" charset="0"/>
                <a:cs typeface="Arial" charset="0"/>
              </a:rPr>
              <a:t>1.   </a:t>
            </a:r>
            <a:r>
              <a:rPr lang="en-US" altLang="en-US" sz="3000" smtClean="0">
                <a:latin typeface="Arial" charset="0"/>
                <a:cs typeface="Arial" charset="0"/>
              </a:rPr>
              <a:t>To describe the problems, causes and solutions of animal overpopulation.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en-US" altLang="en-US" sz="3000" smtClean="0">
                <a:latin typeface="Arial" charset="0"/>
                <a:cs typeface="Arial" charset="0"/>
              </a:rPr>
              <a:t>2.   To discuss the human-animal bond and its affects on human health and emotion.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en-US" altLang="en-US" sz="3000" smtClean="0">
                <a:latin typeface="Arial" charset="0"/>
                <a:cs typeface="Arial" charset="0"/>
              </a:rPr>
              <a:t>3.   To explore different roles of animals in society.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en-US" altLang="en-US" sz="3000" smtClean="0">
                <a:latin typeface="Arial" charset="0"/>
                <a:cs typeface="Arial" charset="0"/>
              </a:rPr>
              <a:t>4.   To locate and provide informational materials on animal-related topics and issues.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AA5F74-24A9-4228-BB53-EAAD95A085E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Hearing Dogs 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Assist those who are deaf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Alert owners of certain sounds and possible dangers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Signal door bells, alarms and telephones among other sounds</a:t>
            </a:r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B151AF-7DEC-48CA-90E5-375B481AAFC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/>
          </a:p>
        </p:txBody>
      </p:sp>
      <p:pic>
        <p:nvPicPr>
          <p:cNvPr id="5" name="Picture 4" descr="seeingeyedog2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410200" y="4876800"/>
            <a:ext cx="1981200" cy="17217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80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Guide Animals for the Blind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1143000" y="1752600"/>
            <a:ext cx="5791200" cy="4602163"/>
          </a:xfrm>
        </p:spPr>
        <p:txBody>
          <a:bodyPr/>
          <a:lstStyle/>
          <a:p>
            <a:pPr eaLnBrk="1" hangingPunct="1"/>
            <a:r>
              <a:rPr lang="en-US" altLang="en-US" sz="3100" smtClean="0">
                <a:latin typeface="Arial" charset="0"/>
                <a:cs typeface="Arial" charset="0"/>
              </a:rPr>
              <a:t>Guide people who are blind</a:t>
            </a:r>
          </a:p>
          <a:p>
            <a:pPr eaLnBrk="1" hangingPunct="1"/>
            <a:r>
              <a:rPr lang="en-US" altLang="en-US" sz="3100" smtClean="0">
                <a:latin typeface="Arial" charset="0"/>
                <a:cs typeface="Arial" charset="0"/>
              </a:rPr>
              <a:t>Navigate road and walkways</a:t>
            </a:r>
          </a:p>
          <a:p>
            <a:pPr eaLnBrk="1" hangingPunct="1"/>
            <a:r>
              <a:rPr lang="en-US" altLang="en-US" sz="3100" smtClean="0">
                <a:latin typeface="Arial" charset="0"/>
                <a:cs typeface="Arial" charset="0"/>
              </a:rPr>
              <a:t>Warn owner of potential hazards and obstacles</a:t>
            </a:r>
          </a:p>
          <a:p>
            <a:pPr eaLnBrk="1" hangingPunct="1"/>
            <a:r>
              <a:rPr lang="en-US" altLang="en-US" sz="3100" smtClean="0">
                <a:latin typeface="Arial" charset="0"/>
                <a:cs typeface="Arial" charset="0"/>
              </a:rPr>
              <a:t>Must disregard all distractions</a:t>
            </a:r>
          </a:p>
          <a:p>
            <a:pPr eaLnBrk="1" hangingPunct="1"/>
            <a:r>
              <a:rPr lang="en-US" altLang="en-US" sz="3100" smtClean="0">
                <a:latin typeface="Arial" charset="0"/>
                <a:cs typeface="Arial" charset="0"/>
              </a:rPr>
              <a:t>Include mostly Labrador Retrievers and German Shepherds</a:t>
            </a: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575BA5-935D-495A-91C8-6669C059964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/>
          </a:p>
        </p:txBody>
      </p:sp>
      <p:pic>
        <p:nvPicPr>
          <p:cNvPr id="5" name="Picture 4" descr="Guide Animals for the blind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34200" y="2819400"/>
            <a:ext cx="1827213" cy="2743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720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Alert Dogs 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Notify owner of a future seizure, giving the owner time to obtain medical help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Are trained to aid those with medical conditions such as diabetes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Assist in various physical needs such as:</a:t>
            </a:r>
          </a:p>
          <a:p>
            <a:pPr lvl="1" eaLnBrk="1" hangingPunct="1"/>
            <a:r>
              <a:rPr lang="en-US" altLang="en-US" sz="3200" smtClean="0">
                <a:latin typeface="Arial" charset="0"/>
                <a:cs typeface="Arial" charset="0"/>
              </a:rPr>
              <a:t>open and close doors</a:t>
            </a:r>
          </a:p>
          <a:p>
            <a:pPr lvl="1" eaLnBrk="1" hangingPunct="1"/>
            <a:r>
              <a:rPr lang="en-US" altLang="en-US" sz="3200" smtClean="0">
                <a:latin typeface="Arial" charset="0"/>
                <a:cs typeface="Arial" charset="0"/>
              </a:rPr>
              <a:t>pull wheelchairs</a:t>
            </a:r>
            <a:r>
              <a:rPr lang="en-US" altLang="en-US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E9E788-3D13-404F-AD4A-DCC050C7005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720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Working Dogs 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Are used to detect drugs 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Identify objects which may be explosive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Assist police in capturing criminals 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Help with ranch work such as:</a:t>
            </a:r>
          </a:p>
          <a:p>
            <a:pPr lvl="1" eaLnBrk="1" hangingPunct="1"/>
            <a:r>
              <a:rPr lang="en-US" altLang="en-US" sz="3200" smtClean="0">
                <a:latin typeface="Arial" charset="0"/>
                <a:cs typeface="Arial" charset="0"/>
              </a:rPr>
              <a:t>herding livestock</a:t>
            </a:r>
          </a:p>
          <a:p>
            <a:pPr lvl="1" eaLnBrk="1" hangingPunct="1"/>
            <a:r>
              <a:rPr lang="en-US" altLang="en-US" sz="3200" smtClean="0">
                <a:latin typeface="Arial" charset="0"/>
                <a:cs typeface="Arial" charset="0"/>
              </a:rPr>
              <a:t>guarding and protecting livestock</a:t>
            </a:r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EFCC16-2F9A-4497-B3F8-A76F05319D5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440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Informational Materials About Pets </a:t>
            </a:r>
            <a:endParaRPr lang="en-US" sz="4400" dirty="0">
              <a:effectLst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Arial" charset="0"/>
                <a:cs typeface="Arial" charset="0"/>
              </a:rPr>
              <a:t>Can be obtained from the following locations:</a:t>
            </a:r>
          </a:p>
          <a:p>
            <a:pPr lvl="1" eaLnBrk="1" hangingPunct="1"/>
            <a:r>
              <a:rPr lang="en-US" altLang="en-US" sz="2800" smtClean="0">
                <a:latin typeface="Arial" charset="0"/>
                <a:cs typeface="Arial" charset="0"/>
              </a:rPr>
              <a:t>Companion Animal Over Population Facts:</a:t>
            </a:r>
            <a:endParaRPr lang="en-US" altLang="en-US" sz="2800" smtClean="0">
              <a:latin typeface="Arial" charset="0"/>
              <a:cs typeface="Arial" charset="0"/>
              <a:hlinkClick r:id="rId3"/>
            </a:endParaRPr>
          </a:p>
          <a:p>
            <a:pPr lvl="2" eaLnBrk="1" hangingPunct="1"/>
            <a:r>
              <a:rPr lang="en-US" altLang="en-US" sz="2800" smtClean="0">
                <a:latin typeface="Arial" charset="0"/>
                <a:cs typeface="Arial" charset="0"/>
                <a:hlinkClick r:id="rId3"/>
              </a:rPr>
              <a:t>http://www.idausa.org/facts/overpopulation.html</a:t>
            </a:r>
            <a:endParaRPr lang="en-US" altLang="en-US" sz="2800" smtClean="0">
              <a:latin typeface="Arial" charset="0"/>
              <a:cs typeface="Arial" charset="0"/>
            </a:endParaRPr>
          </a:p>
          <a:p>
            <a:pPr lvl="1" eaLnBrk="1" hangingPunct="1"/>
            <a:r>
              <a:rPr lang="en-US" altLang="en-US" sz="2800" smtClean="0">
                <a:latin typeface="Arial" charset="0"/>
                <a:cs typeface="Arial" charset="0"/>
              </a:rPr>
              <a:t>American Animal Welfare Society</a:t>
            </a:r>
          </a:p>
          <a:p>
            <a:pPr lvl="2" eaLnBrk="1" hangingPunct="1"/>
            <a:r>
              <a:rPr lang="en-US" altLang="en-US" sz="2800" smtClean="0">
                <a:latin typeface="Arial" charset="0"/>
                <a:cs typeface="Arial" charset="0"/>
                <a:hlinkClick r:id="rId4"/>
              </a:rPr>
              <a:t>http://www.americananimalwelfare.com/overpopulation.html</a:t>
            </a:r>
            <a:endParaRPr lang="en-US" altLang="en-US" sz="2800" smtClean="0">
              <a:latin typeface="Arial" charset="0"/>
              <a:cs typeface="Arial" charset="0"/>
            </a:endParaRPr>
          </a:p>
          <a:p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1DDBD2-FAD7-4461-AF65-EDC6EF5F332C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pic>
        <p:nvPicPr>
          <p:cNvPr id="5" name="Picture 4" descr="Informational Materials about Pets.jp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62600" y="4876800"/>
            <a:ext cx="2438400" cy="16271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altLang="en-US" sz="2800" smtClean="0">
                <a:latin typeface="Arial" charset="0"/>
                <a:cs typeface="Arial" charset="0"/>
              </a:rPr>
              <a:t>Pet Education.com</a:t>
            </a:r>
            <a:endParaRPr lang="en-US" altLang="en-US" sz="2800" smtClean="0">
              <a:latin typeface="Arial" charset="0"/>
              <a:cs typeface="Arial" charset="0"/>
              <a:hlinkClick r:id="rId3"/>
            </a:endParaRPr>
          </a:p>
          <a:p>
            <a:pPr lvl="1" eaLnBrk="1" hangingPunct="1"/>
            <a:r>
              <a:rPr lang="en-US" altLang="en-US" sz="2800" smtClean="0">
                <a:latin typeface="Arial" charset="0"/>
                <a:cs typeface="Arial" charset="0"/>
                <a:hlinkClick r:id="rId3"/>
              </a:rPr>
              <a:t>www.peteducation.com</a:t>
            </a:r>
            <a:endParaRPr lang="en-US" altLang="en-US" sz="2800" smtClean="0">
              <a:latin typeface="Arial" charset="0"/>
              <a:cs typeface="Arial" charset="0"/>
            </a:endParaRPr>
          </a:p>
          <a:p>
            <a:pPr lvl="1" eaLnBrk="1" hangingPunct="1"/>
            <a:r>
              <a:rPr lang="en-US" altLang="en-US" sz="2800" smtClean="0">
                <a:latin typeface="Arial" charset="0"/>
                <a:cs typeface="Arial" charset="0"/>
              </a:rPr>
              <a:t>Program for Companion Animal Behavior, U.C. Davis</a:t>
            </a:r>
            <a:endParaRPr lang="en-US" altLang="en-US" sz="2800" smtClean="0">
              <a:latin typeface="Arial" charset="0"/>
              <a:cs typeface="Arial" charset="0"/>
              <a:hlinkClick r:id="rId4"/>
            </a:endParaRPr>
          </a:p>
          <a:p>
            <a:pPr lvl="1" eaLnBrk="1" hangingPunct="1"/>
            <a:r>
              <a:rPr lang="en-US" altLang="en-US" sz="2800" smtClean="0">
                <a:latin typeface="Arial" charset="0"/>
                <a:cs typeface="Arial" charset="0"/>
                <a:hlinkClick r:id="rId4"/>
              </a:rPr>
              <a:t>http://www.vetmed.ucdavis.edu/CCAB/</a:t>
            </a:r>
            <a:r>
              <a:rPr lang="en-US" altLang="en-US" sz="2800" smtClean="0">
                <a:latin typeface="Arial" charset="0"/>
                <a:cs typeface="Arial" charset="0"/>
              </a:rPr>
              <a:t> </a:t>
            </a:r>
          </a:p>
          <a:p>
            <a:pPr eaLnBrk="1" hangingPunct="1"/>
            <a:endParaRPr lang="en-US" altLang="en-US" sz="2800" smtClean="0">
              <a:latin typeface="Arial" charset="0"/>
              <a:cs typeface="Arial" charset="0"/>
            </a:endParaRPr>
          </a:p>
        </p:txBody>
      </p:sp>
      <p:sp>
        <p:nvSpPr>
          <p:cNvPr id="73731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B7CF21-E116-4A26-B212-CC10D4D11FF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810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440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Informational Materials About Pets</a:t>
            </a:r>
            <a:endParaRPr lang="en-US" sz="4400" dirty="0">
              <a:effectLst/>
            </a:endParaRPr>
          </a:p>
        </p:txBody>
      </p:sp>
      <p:pic>
        <p:nvPicPr>
          <p:cNvPr id="6" name="Picture 5" descr="Informational Materials About Pets2.jp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52800" y="4419600"/>
            <a:ext cx="3200400" cy="2136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89F4E4-D926-4F51-B477-50D2A1BC489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/>
          </a:p>
        </p:txBody>
      </p:sp>
      <p:pic>
        <p:nvPicPr>
          <p:cNvPr id="29699" name="Picture 5" descr="companiontitle copy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905000" y="-457200"/>
            <a:ext cx="13184188" cy="723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extBox 1"/>
          <p:cNvSpPr txBox="1">
            <a:spLocks noChangeArrowheads="1"/>
          </p:cNvSpPr>
          <p:nvPr/>
        </p:nvSpPr>
        <p:spPr bwMode="auto">
          <a:xfrm>
            <a:off x="2438400" y="5791200"/>
            <a:ext cx="43910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800" b="1">
                <a:solidFill>
                  <a:schemeClr val="bg1"/>
                </a:solidFill>
              </a:rPr>
              <a:t>ASSESSMENT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1219200" y="1676400"/>
            <a:ext cx="7696200" cy="4602163"/>
          </a:xfrm>
        </p:spPr>
        <p:txBody>
          <a:bodyPr/>
          <a:lstStyle/>
          <a:p>
            <a:pPr marL="347663" indent="-347663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1. Which of the following is NOT a biological causes of overpopulation in companion animals?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</a:t>
            </a:r>
            <a:r>
              <a:rPr lang="en-US" sz="2200" dirty="0" smtClean="0"/>
              <a:t>A</a:t>
            </a:r>
            <a:r>
              <a:rPr lang="en-US" sz="2200" dirty="0"/>
              <a:t>. Earlier puberty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</a:t>
            </a:r>
            <a:r>
              <a:rPr lang="en-US" sz="2200" dirty="0" smtClean="0"/>
              <a:t>B</a:t>
            </a:r>
            <a:r>
              <a:rPr lang="en-US" sz="2200" dirty="0"/>
              <a:t>. Neglectful owners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</a:t>
            </a:r>
            <a:r>
              <a:rPr lang="en-US" sz="2200" dirty="0" smtClean="0"/>
              <a:t>C</a:t>
            </a:r>
            <a:r>
              <a:rPr lang="en-US" sz="2200" dirty="0"/>
              <a:t>. Shorter pregnancies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</a:t>
            </a:r>
            <a:r>
              <a:rPr lang="en-US" sz="2200" dirty="0" smtClean="0"/>
              <a:t>D</a:t>
            </a:r>
            <a:r>
              <a:rPr lang="en-US" sz="2200" dirty="0"/>
              <a:t>. Larger litters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 </a:t>
            </a:r>
          </a:p>
          <a:p>
            <a:pPr marL="347663" indent="-347663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2. Which of the following animals are considered to be nocturnal?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</a:t>
            </a:r>
            <a:r>
              <a:rPr lang="en-US" sz="2200" dirty="0" smtClean="0"/>
              <a:t>A</a:t>
            </a:r>
            <a:r>
              <a:rPr lang="en-US" sz="2200" dirty="0"/>
              <a:t>. Rabbits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</a:t>
            </a:r>
            <a:r>
              <a:rPr lang="en-US" sz="2200" dirty="0" smtClean="0"/>
              <a:t>B</a:t>
            </a:r>
            <a:r>
              <a:rPr lang="en-US" sz="2200" dirty="0"/>
              <a:t>. Gerbils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</a:t>
            </a:r>
            <a:r>
              <a:rPr lang="en-US" sz="2200" dirty="0" smtClean="0"/>
              <a:t>C</a:t>
            </a:r>
            <a:r>
              <a:rPr lang="en-US" sz="2200" dirty="0"/>
              <a:t>. Dogs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</a:t>
            </a:r>
            <a:r>
              <a:rPr lang="en-US" sz="2200" dirty="0" smtClean="0"/>
              <a:t>D</a:t>
            </a:r>
            <a:r>
              <a:rPr lang="en-US" sz="2200" dirty="0"/>
              <a:t>. </a:t>
            </a:r>
            <a:r>
              <a:rPr lang="en-US" sz="2200" dirty="0" smtClean="0"/>
              <a:t>Birds</a:t>
            </a:r>
            <a:endParaRPr lang="en-US" altLang="en-US" sz="2200" dirty="0" smtClean="0">
              <a:latin typeface="Arial" charset="0"/>
              <a:cs typeface="Arial" charset="0"/>
            </a:endParaRPr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4F6D99-B094-4120-ADFD-FF594EFDEEA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7200" dirty="0" smtClean="0"/>
              <a:t>Assessment 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/>
          </p:cNvSpPr>
          <p:nvPr>
            <p:ph type="body" idx="1"/>
          </p:nvPr>
        </p:nvSpPr>
        <p:spPr>
          <a:xfrm>
            <a:off x="1219200" y="1676400"/>
            <a:ext cx="7696200" cy="4602163"/>
          </a:xfrm>
        </p:spPr>
        <p:txBody>
          <a:bodyPr/>
          <a:lstStyle/>
          <a:p>
            <a:pPr marL="290513" indent="-290513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3. Which of the following animals are estimated to cost the most dollars annually?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A. Rabbits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B. Gerbils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C. Cats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D. Birds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 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4. Birds need how many hours of sunlight?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A. Five hours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B. Seven hours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C. 10 hours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D. 14 hours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 </a:t>
            </a: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endParaRPr lang="en-US" altLang="en-US" sz="2200" dirty="0" smtClean="0">
              <a:latin typeface="Arial" charset="0"/>
              <a:cs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7200" dirty="0" smtClean="0"/>
              <a:t>Assessment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7200" dirty="0" smtClean="0"/>
              <a:t>Assessment</a:t>
            </a:r>
            <a:endParaRPr lang="en-US" sz="7200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1219200" y="1676400"/>
            <a:ext cx="7696200" cy="5181600"/>
          </a:xfrm>
        </p:spPr>
        <p:txBody>
          <a:bodyPr/>
          <a:lstStyle/>
          <a:p>
            <a:pPr marL="347663" indent="-347663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5. Which of the following breeds of dogs would most likely be a guide animal for the blind?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A. Labrador Retriever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B. Beagle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C. Siberian Husky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D. Yorkshire Terrier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 </a:t>
            </a:r>
          </a:p>
          <a:p>
            <a:pPr marL="347663" indent="-347663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6. Which of the following is NOT a benefit of the bi-directional relationship between humans and their pets?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A. Reliable food source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B. Protection from predators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C. Shelter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D. </a:t>
            </a:r>
            <a:r>
              <a:rPr lang="en-US" sz="2200" dirty="0" smtClean="0"/>
              <a:t>Independence</a:t>
            </a:r>
            <a:endParaRPr lang="en-US" altLang="en-US" sz="2200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BC65A9-0AE6-48D4-91E9-234F4DB6E386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Overpopulation</a:t>
            </a:r>
            <a:endParaRPr 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143000" y="1752600"/>
            <a:ext cx="7772400" cy="4602163"/>
          </a:xfrm>
        </p:spPr>
        <p:txBody>
          <a:bodyPr/>
          <a:lstStyle/>
          <a:p>
            <a:r>
              <a:rPr lang="en-US" altLang="en-US" sz="2800" dirty="0" smtClean="0">
                <a:latin typeface="Arial" charset="0"/>
                <a:cs typeface="Arial" charset="0"/>
              </a:rPr>
              <a:t>Begins with millions of unwanted cats and dogs</a:t>
            </a:r>
          </a:p>
          <a:p>
            <a:r>
              <a:rPr lang="en-US" altLang="en-US" sz="2800" dirty="0" smtClean="0">
                <a:latin typeface="Arial" charset="0"/>
                <a:cs typeface="Arial" charset="0"/>
              </a:rPr>
              <a:t>Result in the following factors:</a:t>
            </a:r>
          </a:p>
          <a:p>
            <a:pPr lvl="1"/>
            <a:r>
              <a:rPr lang="en-US" altLang="en-US" sz="2800" dirty="0" smtClean="0">
                <a:latin typeface="Arial" charset="0"/>
                <a:cs typeface="Arial" charset="0"/>
              </a:rPr>
              <a:t>six  to eight million cats and dogs are placed into animal shelters each year</a:t>
            </a:r>
          </a:p>
          <a:p>
            <a:pPr lvl="1"/>
            <a:r>
              <a:rPr lang="en-US" altLang="en-US" sz="2800" dirty="0" smtClean="0">
                <a:latin typeface="Arial" charset="0"/>
                <a:cs typeface="Arial" charset="0"/>
              </a:rPr>
              <a:t>15 million healthy cats and dogs are euthanized each year </a:t>
            </a:r>
          </a:p>
          <a:p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B61DE-3B07-4AFE-82A6-7313AF7D695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6151" name="Picture 7" descr="needle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6800" y="5943600"/>
            <a:ext cx="13366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Rectangle 1"/>
          <p:cNvSpPr>
            <a:spLocks noChangeArrowheads="1"/>
          </p:cNvSpPr>
          <p:nvPr/>
        </p:nvSpPr>
        <p:spPr bwMode="auto">
          <a:xfrm>
            <a:off x="2133600" y="6019800"/>
            <a:ext cx="7086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cs typeface="Times New Roman" pitchFamily="18" charset="0"/>
              </a:rPr>
              <a:t>Euthanize: </a:t>
            </a:r>
            <a:r>
              <a:rPr lang="en-US" altLang="en-US" sz="2400">
                <a:cs typeface="Times New Roman" pitchFamily="18" charset="0"/>
              </a:rPr>
              <a:t>to kill an incurably ill or injured animal to relieve suffering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7200" dirty="0" smtClean="0"/>
              <a:t>Assessment</a:t>
            </a:r>
            <a:endParaRPr lang="en-US" sz="7200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1219200" y="1676400"/>
            <a:ext cx="7696200" cy="4602163"/>
          </a:xfrm>
        </p:spPr>
        <p:txBody>
          <a:bodyPr/>
          <a:lstStyle/>
          <a:p>
            <a:pPr marL="347663" indent="-347663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7. Which of the following types of dogs assist the police in capturing criminals?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A. Alert dogs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B. Working dogs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C. Guide dogs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D. Hearing dogs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 </a:t>
            </a:r>
          </a:p>
          <a:p>
            <a:pPr marL="347663" indent="-347663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8. Which of the following is NOT a benefit of chew toys for dogs?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A. Keep teeth plaque free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B. Minimize bad breath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C. Keep entertained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D. Prevent </a:t>
            </a:r>
            <a:r>
              <a:rPr lang="en-US" sz="2200" dirty="0" smtClean="0"/>
              <a:t>obesity</a:t>
            </a:r>
            <a:endParaRPr lang="en-US" altLang="en-US" sz="2200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066E48-E997-4634-AD8E-FC67227B9591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7200" dirty="0" smtClean="0"/>
              <a:t>Assessment</a:t>
            </a:r>
            <a:endParaRPr lang="en-US" sz="7200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1219200" y="1676400"/>
            <a:ext cx="7696200" cy="5181600"/>
          </a:xfrm>
        </p:spPr>
        <p:txBody>
          <a:bodyPr/>
          <a:lstStyle/>
          <a:p>
            <a:pPr marL="290513" indent="-290513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9. More than how many dogs, cats and rabbits are euthanized each year in animal shelters across the United States?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A. Five million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B. Six million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C. Seven million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D. Eight million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 </a:t>
            </a:r>
          </a:p>
          <a:p>
            <a:pPr marL="290513" indent="-290513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10. Which of the following animals need an unlimited supply of quality hay?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A. Rabbits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B. Gerbils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C. Dogs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/>
              <a:t>	D. </a:t>
            </a:r>
            <a:r>
              <a:rPr lang="en-US" sz="2200" dirty="0" smtClean="0"/>
              <a:t>Birds</a:t>
            </a:r>
            <a:endParaRPr lang="en-US" altLang="en-US" sz="2200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2DAA52-8375-403C-99E9-1168DCF41F50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>
                <a:ln>
                  <a:noFill/>
                </a:ln>
                <a:effectLst/>
                <a:latin typeface="Arial" charset="0"/>
                <a:cs typeface="Arial" charset="0"/>
              </a:rPr>
              <a:t>Resources 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Arial" charset="0"/>
                <a:cs typeface="Arial" charset="0"/>
              </a:rPr>
              <a:t>Companion Animal Overpopulation Facts: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www.idausa.org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Arial" charset="0"/>
                <a:cs typeface="Arial" charset="0"/>
              </a:rPr>
              <a:t>Adopt a pet.com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www.adoptapet.com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Arial" charset="0"/>
                <a:cs typeface="Arial" charset="0"/>
              </a:rPr>
              <a:t>American Animal Welfare Society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www.americananimalwelfare.com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Arial" charset="0"/>
                <a:cs typeface="Arial" charset="0"/>
              </a:rPr>
              <a:t>Spay/Neuter Ordinance Fact Sheet</a:t>
            </a:r>
            <a:endParaRPr lang="en-US" altLang="en-US" sz="2800" smtClean="0">
              <a:latin typeface="Arial" charset="0"/>
              <a:cs typeface="Arial" charset="0"/>
              <a:hlinkClick r:id="rId3"/>
            </a:endParaRP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www.idausa.org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latin typeface="Arial" charset="0"/>
                <a:cs typeface="Arial" charset="0"/>
              </a:rPr>
              <a:t>Avian Welfare Resource Center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www.avianwelfare.org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>
                <a:ln>
                  <a:noFill/>
                </a:ln>
                <a:effectLst/>
                <a:latin typeface="Arial" charset="0"/>
                <a:cs typeface="Arial" charset="0"/>
              </a:rPr>
              <a:t>Resources 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latin typeface="Arial" charset="0"/>
                <a:cs typeface="Arial" charset="0"/>
              </a:rPr>
              <a:t>House Rabbit Society</a:t>
            </a:r>
            <a:endParaRPr lang="en-US" altLang="en-US" sz="2800" smtClean="0">
              <a:latin typeface="Arial" charset="0"/>
              <a:cs typeface="Arial" charset="0"/>
              <a:hlinkClick r:id="rId3"/>
            </a:endParaRP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www.rabbit.org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latin typeface="Arial" charset="0"/>
                <a:cs typeface="Arial" charset="0"/>
              </a:rPr>
              <a:t>Peta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www.helpinganimals.com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latin typeface="Arial" charset="0"/>
                <a:cs typeface="Arial" charset="0"/>
              </a:rPr>
              <a:t>Pet Education.com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www.peteducation.com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latin typeface="Arial" charset="0"/>
                <a:cs typeface="Arial" charset="0"/>
              </a:rPr>
              <a:t>Life Cycles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www.ritualwell.org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latin typeface="Arial" charset="0"/>
                <a:cs typeface="Arial" charset="0"/>
              </a:rPr>
              <a:t>Regional Support Centre for Scotland North and East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www.rsc-ne-scotland.ac.uk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>
                <a:ln>
                  <a:noFill/>
                </a:ln>
                <a:effectLst/>
                <a:latin typeface="Arial" charset="0"/>
                <a:cs typeface="Arial" charset="0"/>
              </a:rPr>
              <a:t>Resources 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latin typeface="Arial" charset="0"/>
                <a:cs typeface="Arial" charset="0"/>
              </a:rPr>
              <a:t>Program for Companion Animal Behavior, School of Veterinary Medicine UC Davis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www.vetmed.ucdavis.edu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latin typeface="Arial" charset="0"/>
                <a:cs typeface="Arial" charset="0"/>
              </a:rPr>
              <a:t>Therapy and Service Animals</a:t>
            </a:r>
            <a:endParaRPr lang="en-US" altLang="en-US" sz="2800" smtClean="0">
              <a:latin typeface="Arial" charset="0"/>
              <a:cs typeface="Arial" charset="0"/>
              <a:hlinkClick r:id="rId3"/>
            </a:endParaRP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www.rsc-ne-scotland.ac.uk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latin typeface="Arial" charset="0"/>
                <a:cs typeface="Arial" charset="0"/>
              </a:rPr>
              <a:t>The American Society for the Prevention of Cruelty to Animals (ASPCA)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www.aspca.org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latin typeface="Arial" charset="0"/>
                <a:cs typeface="Arial" charset="0"/>
              </a:rPr>
              <a:t>British Columbia Society for the Prevention of Cruelty to Animals (BCSPCA)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www.spca.bc.ca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latin typeface="Arial" charset="0"/>
                <a:cs typeface="Arial" charset="0"/>
              </a:rPr>
              <a:t>Pet Overpopulation Fact Sheet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www.learnnc.org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>
                <a:ln>
                  <a:noFill/>
                </a:ln>
                <a:effectLst/>
                <a:latin typeface="Arial" charset="0"/>
                <a:cs typeface="Arial" charset="0"/>
              </a:rPr>
              <a:t>Acknowledgements </a:t>
            </a:r>
          </a:p>
        </p:txBody>
      </p:sp>
      <p:sp>
        <p:nvSpPr>
          <p:cNvPr id="38915" name="Text Box 4"/>
          <p:cNvSpPr txBox="1">
            <a:spLocks noChangeArrowheads="1"/>
          </p:cNvSpPr>
          <p:nvPr/>
        </p:nvSpPr>
        <p:spPr bwMode="auto">
          <a:xfrm>
            <a:off x="1219200" y="1712913"/>
            <a:ext cx="3276600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/>
              <a:t>Project Coordinator:</a:t>
            </a:r>
          </a:p>
          <a:p>
            <a:pPr eaLnBrk="1" hangingPunct="1">
              <a:spcBef>
                <a:spcPct val="35000"/>
              </a:spcBef>
              <a:buFontTx/>
              <a:buNone/>
            </a:pPr>
            <a:r>
              <a:rPr lang="en-US" altLang="en-US" sz="2000"/>
              <a:t>Meghan Blanek</a:t>
            </a:r>
          </a:p>
        </p:txBody>
      </p:sp>
      <p:sp>
        <p:nvSpPr>
          <p:cNvPr id="38916" name="Text Box 5"/>
          <p:cNvSpPr txBox="1">
            <a:spLocks noChangeArrowheads="1"/>
          </p:cNvSpPr>
          <p:nvPr/>
        </p:nvSpPr>
        <p:spPr bwMode="auto">
          <a:xfrm>
            <a:off x="5562600" y="2136775"/>
            <a:ext cx="35814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/>
              <a:t>Production Manager:</a:t>
            </a:r>
          </a:p>
          <a:p>
            <a:pPr eaLnBrk="1" hangingPunct="1">
              <a:spcBef>
                <a:spcPct val="35000"/>
              </a:spcBef>
              <a:buFontTx/>
              <a:buNone/>
            </a:pPr>
            <a:r>
              <a:rPr lang="en-US" altLang="en-US" sz="2000"/>
              <a:t>Dusty Moore</a:t>
            </a:r>
          </a:p>
        </p:txBody>
      </p:sp>
      <p:sp>
        <p:nvSpPr>
          <p:cNvPr id="38917" name="Text Box 6"/>
          <p:cNvSpPr txBox="1">
            <a:spLocks noChangeArrowheads="1"/>
          </p:cNvSpPr>
          <p:nvPr/>
        </p:nvSpPr>
        <p:spPr bwMode="auto">
          <a:xfrm>
            <a:off x="5538788" y="3432175"/>
            <a:ext cx="3681412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/>
              <a:t>Executive Producers:</a:t>
            </a:r>
          </a:p>
          <a:p>
            <a:pPr eaLnBrk="1" hangingPunct="1">
              <a:spcBef>
                <a:spcPct val="35000"/>
              </a:spcBef>
              <a:buFontTx/>
              <a:buNone/>
            </a:pPr>
            <a:r>
              <a:rPr lang="en-US" altLang="en-US" sz="2000"/>
              <a:t>Gordon Davis, Ph.D., </a:t>
            </a:r>
          </a:p>
          <a:p>
            <a:pPr eaLnBrk="1" hangingPunct="1">
              <a:spcBef>
                <a:spcPct val="35000"/>
              </a:spcBef>
              <a:buFontTx/>
              <a:buNone/>
            </a:pPr>
            <a:r>
              <a:rPr lang="en-US" altLang="en-US" sz="2000"/>
              <a:t>Jeff Lansdell</a:t>
            </a:r>
          </a:p>
        </p:txBody>
      </p:sp>
      <p:sp>
        <p:nvSpPr>
          <p:cNvPr id="38918" name="Text Box 4"/>
          <p:cNvSpPr txBox="1">
            <a:spLocks noChangeArrowheads="1"/>
          </p:cNvSpPr>
          <p:nvPr/>
        </p:nvSpPr>
        <p:spPr bwMode="auto">
          <a:xfrm>
            <a:off x="1195388" y="3008313"/>
            <a:ext cx="4476750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/>
              <a:t>Production Coordinator:</a:t>
            </a:r>
          </a:p>
          <a:p>
            <a:pPr eaLnBrk="1" hangingPunct="1">
              <a:spcBef>
                <a:spcPct val="35000"/>
              </a:spcBef>
              <a:buFontTx/>
              <a:buNone/>
            </a:pPr>
            <a:r>
              <a:rPr lang="en-US" altLang="en-US" sz="2000"/>
              <a:t>Layne Sheets</a:t>
            </a:r>
          </a:p>
        </p:txBody>
      </p:sp>
      <p:sp>
        <p:nvSpPr>
          <p:cNvPr id="38919" name="Text Box 4"/>
          <p:cNvSpPr txBox="1">
            <a:spLocks noChangeArrowheads="1"/>
          </p:cNvSpPr>
          <p:nvPr/>
        </p:nvSpPr>
        <p:spPr bwMode="auto">
          <a:xfrm>
            <a:off x="1214438" y="4227513"/>
            <a:ext cx="4476750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/>
              <a:t>Graphic Designer:</a:t>
            </a:r>
          </a:p>
          <a:p>
            <a:pPr eaLnBrk="1" hangingPunct="1">
              <a:spcBef>
                <a:spcPct val="35000"/>
              </a:spcBef>
              <a:buFontTx/>
              <a:buNone/>
            </a:pPr>
            <a:r>
              <a:rPr lang="en-US" altLang="en-US" sz="2000"/>
              <a:t>Ann Adams</a:t>
            </a:r>
          </a:p>
        </p:txBody>
      </p:sp>
      <p:sp>
        <p:nvSpPr>
          <p:cNvPr id="38920" name="Text Box 7"/>
          <p:cNvSpPr txBox="1">
            <a:spLocks noChangeArrowheads="1"/>
          </p:cNvSpPr>
          <p:nvPr/>
        </p:nvSpPr>
        <p:spPr bwMode="auto">
          <a:xfrm>
            <a:off x="1600200" y="5638800"/>
            <a:ext cx="6400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© MMIX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CEV Multimedia, Ltd.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1066800" y="457200"/>
            <a:ext cx="822960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530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Causes of Overpopulation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>
                <a:latin typeface="Arial" charset="0"/>
                <a:cs typeface="Arial" charset="0"/>
              </a:rPr>
              <a:t>Include biological characteristics such as:</a:t>
            </a:r>
          </a:p>
          <a:p>
            <a:pPr lvl="1" eaLnBrk="1" hangingPunct="1"/>
            <a:r>
              <a:rPr lang="en-US" altLang="en-US" sz="3200" smtClean="0">
                <a:latin typeface="Arial" charset="0"/>
                <a:cs typeface="Arial" charset="0"/>
              </a:rPr>
              <a:t>earlier puberty</a:t>
            </a:r>
          </a:p>
          <a:p>
            <a:pPr lvl="1" eaLnBrk="1" hangingPunct="1"/>
            <a:r>
              <a:rPr lang="en-US" altLang="en-US" sz="3200" smtClean="0">
                <a:latin typeface="Arial" charset="0"/>
                <a:cs typeface="Arial" charset="0"/>
              </a:rPr>
              <a:t>shorter pregnancies</a:t>
            </a:r>
          </a:p>
          <a:p>
            <a:pPr lvl="1" eaLnBrk="1" hangingPunct="1"/>
            <a:r>
              <a:rPr lang="en-US" altLang="en-US" sz="3200" smtClean="0">
                <a:latin typeface="Arial" charset="0"/>
                <a:cs typeface="Arial" charset="0"/>
              </a:rPr>
              <a:t>multiple births</a:t>
            </a:r>
          </a:p>
          <a:p>
            <a:pPr eaLnBrk="1" hangingPunct="1"/>
            <a:r>
              <a:rPr lang="en-US" altLang="en-US" sz="3600" smtClean="0">
                <a:latin typeface="Arial" charset="0"/>
                <a:cs typeface="Arial" charset="0"/>
              </a:rPr>
              <a:t>Result from neglectful owners 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D2C0E1-1D39-4183-B16E-CDB024A3A97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63071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Reasons For The Relinquishment Of Pets In The United States </a:t>
            </a:r>
            <a:endParaRPr lang="en-US" sz="4000" dirty="0">
              <a:effectLst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43000" y="1752600"/>
            <a:ext cx="6019800" cy="4602163"/>
          </a:xfrm>
        </p:spPr>
        <p:txBody>
          <a:bodyPr/>
          <a:lstStyle/>
          <a:p>
            <a:r>
              <a:rPr lang="en-US" altLang="en-US" sz="2800" smtClean="0">
                <a:latin typeface="Arial" charset="0"/>
                <a:cs typeface="Arial" charset="0"/>
              </a:rPr>
              <a:t>Include the following:</a:t>
            </a:r>
          </a:p>
          <a:p>
            <a:pPr lvl="1"/>
            <a:r>
              <a:rPr lang="en-US" altLang="en-US" sz="2800" smtClean="0">
                <a:latin typeface="Arial" charset="0"/>
                <a:cs typeface="Arial" charset="0"/>
              </a:rPr>
              <a:t>owners move</a:t>
            </a:r>
          </a:p>
          <a:p>
            <a:pPr lvl="1"/>
            <a:r>
              <a:rPr lang="en-US" altLang="en-US" sz="2800" smtClean="0">
                <a:latin typeface="Arial" charset="0"/>
                <a:cs typeface="Arial" charset="0"/>
              </a:rPr>
              <a:t>landlord does not allow pets </a:t>
            </a:r>
          </a:p>
          <a:p>
            <a:pPr lvl="1"/>
            <a:r>
              <a:rPr lang="en-US" altLang="en-US" sz="2800" smtClean="0">
                <a:latin typeface="Arial" charset="0"/>
                <a:cs typeface="Arial" charset="0"/>
              </a:rPr>
              <a:t>too many pets in the household</a:t>
            </a:r>
          </a:p>
          <a:p>
            <a:pPr lvl="1"/>
            <a:r>
              <a:rPr lang="en-US" altLang="en-US" sz="2800" smtClean="0">
                <a:latin typeface="Arial" charset="0"/>
                <a:cs typeface="Arial" charset="0"/>
              </a:rPr>
              <a:t>lack of finances for proper pet maintenance</a:t>
            </a:r>
          </a:p>
          <a:p>
            <a:pPr lvl="1"/>
            <a:r>
              <a:rPr lang="en-US" altLang="en-US" sz="2800" smtClean="0">
                <a:latin typeface="Arial" charset="0"/>
                <a:cs typeface="Arial" charset="0"/>
              </a:rPr>
              <a:t>inadequate facilities for pets </a:t>
            </a:r>
          </a:p>
          <a:p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BAA0AE-85D9-44E6-A464-766277E5CB1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8197" name="Content Placeholder 4" descr="0896_PhotoObjec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22375" y="5456238"/>
            <a:ext cx="990600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Rectangle 1"/>
          <p:cNvSpPr>
            <a:spLocks noChangeArrowheads="1"/>
          </p:cNvSpPr>
          <p:nvPr/>
        </p:nvSpPr>
        <p:spPr bwMode="auto">
          <a:xfrm>
            <a:off x="2209800" y="6142038"/>
            <a:ext cx="4187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cs typeface="Times New Roman" pitchFamily="18" charset="0"/>
              </a:rPr>
              <a:t>Relinquish: </a:t>
            </a:r>
            <a:r>
              <a:rPr lang="en-US" altLang="en-US" sz="2000">
                <a:cs typeface="Times New Roman" pitchFamily="18" charset="0"/>
              </a:rPr>
              <a:t>to abandon something</a:t>
            </a:r>
          </a:p>
        </p:txBody>
      </p:sp>
      <p:pic>
        <p:nvPicPr>
          <p:cNvPr id="7" name="Picture 6" descr="Reasons for the Relinquishment of Animals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2800" y="2438400"/>
            <a:ext cx="1711325" cy="2667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80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Solutions to Overpopulation 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Is to prevent millions of unnecessary deaths of cats and dogs each year</a:t>
            </a:r>
          </a:p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Must be implemented to reduce overpopulation</a:t>
            </a:r>
          </a:p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Consist of spaying and neutering dogs and cats</a:t>
            </a:r>
          </a:p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Include purchasing pets from an animal shelter where cats and dogs will be euthanized if they are not adopted</a:t>
            </a:r>
            <a:r>
              <a:rPr lang="en-US" altLang="en-US" sz="2800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29C614-3489-4BE9-B040-D99064B1C47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  <p:pic>
        <p:nvPicPr>
          <p:cNvPr id="5" name="Picture 4" descr="Solutions to overpopulation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81400" y="4495800"/>
            <a:ext cx="2819400" cy="18780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1066800" y="457200"/>
            <a:ext cx="822960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30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Spaying &amp; Neutering of Animals 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Arial" charset="0"/>
                <a:cs typeface="Arial" charset="0"/>
              </a:rPr>
              <a:t>Include sterilizing dogs and cats so animals are not able to reproduce</a:t>
            </a:r>
          </a:p>
          <a:p>
            <a:pPr eaLnBrk="1" hangingPunct="1"/>
            <a:r>
              <a:rPr lang="en-US" altLang="en-US" sz="2800" smtClean="0">
                <a:latin typeface="Arial" charset="0"/>
                <a:cs typeface="Arial" charset="0"/>
              </a:rPr>
              <a:t>Spaying is the surgical removal of the uterine organs to prevent impregnation</a:t>
            </a:r>
          </a:p>
          <a:p>
            <a:pPr eaLnBrk="1" hangingPunct="1"/>
            <a:r>
              <a:rPr lang="en-US" altLang="en-US" sz="2800" smtClean="0">
                <a:latin typeface="Arial" charset="0"/>
                <a:cs typeface="Arial" charset="0"/>
              </a:rPr>
              <a:t>Neutering is the removal of the testicles through castration, making the male incapable of inseminating the female </a:t>
            </a: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08C7DC-3E5D-4394-B296-2277DE6B6E9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  <p:pic>
        <p:nvPicPr>
          <p:cNvPr id="10245" name="Picture 4" descr="Spaying and Neutering of Animals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62600" y="4648200"/>
            <a:ext cx="240982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1030942" y="457200"/>
            <a:ext cx="822960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30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Benefits of Spaying &amp; Neutering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Arial" charset="0"/>
                <a:cs typeface="Arial" charset="0"/>
              </a:rPr>
              <a:t>Include the following:</a:t>
            </a:r>
          </a:p>
          <a:p>
            <a:pPr lvl="1" eaLnBrk="1" hangingPunct="1"/>
            <a:r>
              <a:rPr lang="en-US" altLang="en-US" smtClean="0">
                <a:latin typeface="Arial" charset="0"/>
                <a:cs typeface="Arial" charset="0"/>
              </a:rPr>
              <a:t>number of unwanted cats and dogs will decrease dramatically</a:t>
            </a:r>
          </a:p>
          <a:p>
            <a:pPr lvl="1" eaLnBrk="1" hangingPunct="1"/>
            <a:r>
              <a:rPr lang="en-US" altLang="en-US" smtClean="0">
                <a:latin typeface="Arial" charset="0"/>
                <a:cs typeface="Arial" charset="0"/>
              </a:rPr>
              <a:t>increases lifespan </a:t>
            </a:r>
          </a:p>
          <a:p>
            <a:pPr lvl="1" eaLnBrk="1" hangingPunct="1"/>
            <a:r>
              <a:rPr lang="en-US" altLang="en-US" smtClean="0">
                <a:latin typeface="Arial" charset="0"/>
                <a:cs typeface="Arial" charset="0"/>
              </a:rPr>
              <a:t>reduces health problems</a:t>
            </a:r>
          </a:p>
          <a:p>
            <a:pPr lvl="1" eaLnBrk="1" hangingPunct="1"/>
            <a:r>
              <a:rPr lang="en-US" altLang="en-US" smtClean="0">
                <a:latin typeface="Arial" charset="0"/>
                <a:cs typeface="Arial" charset="0"/>
              </a:rPr>
              <a:t>prevents uterine or ovarian cancer </a:t>
            </a:r>
          </a:p>
          <a:p>
            <a:pPr lvl="1" eaLnBrk="1" hangingPunct="1"/>
            <a:r>
              <a:rPr lang="en-US" altLang="en-US" smtClean="0">
                <a:latin typeface="Arial" charset="0"/>
                <a:cs typeface="Arial" charset="0"/>
              </a:rPr>
              <a:t>reduces the risk for breast cancer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054831-C289-4C8D-B74E-B088B5C41C4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  <p:pic>
        <p:nvPicPr>
          <p:cNvPr id="5" name="Picture 4" descr="Benefits of Spaying and Neutering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34200" y="3581400"/>
            <a:ext cx="1725613" cy="2590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990600" y="457200"/>
            <a:ext cx="822960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10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Laws Concerning Overpopulation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Have passed through legislation in 30 states requiring the sterilization of all dogs and cats adopted from a community animal shelter</a:t>
            </a:r>
          </a:p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Charge pet owners a sizeable financial penalty for not sterilizing companion animals</a:t>
            </a:r>
          </a:p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Can save people up to $300 in tax dollars per animal by preventing having to shelter, euthanize and dispose of pets properly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491724-8895-487A-B8EE-D62B2D48FD9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  <p:pic>
        <p:nvPicPr>
          <p:cNvPr id="5" name="Picture 4" descr="Laws concerning overpopulation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1000" y="4751388"/>
            <a:ext cx="2819400" cy="18780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 - &amp;quot;Objectives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Overpopulation&amp;quot;&quot;/&gt;&lt;property id=&quot;20307&quot; value=&quot;293&quot;/&gt;&lt;/object&gt;&lt;object type=&quot;3&quot; unique_id=&quot;10007&quot;&gt;&lt;property id=&quot;20148&quot; value=&quot;5&quot;/&gt;&lt;property id=&quot;20300&quot; value=&quot;Slide 4 - &amp;quot;Causes of Overpopulation 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Reasons For The Relinquishment Of Pets In The United States &amp;quot;&quot;/&gt;&lt;property id=&quot;20307&quot; value=&quot;294&quot;/&gt;&lt;/object&gt;&lt;object type=&quot;3&quot; unique_id=&quot;10009&quot;&gt;&lt;property id=&quot;20148&quot; value=&quot;5&quot;/&gt;&lt;property id=&quot;20300&quot; value=&quot;Slide 6 - &amp;quot;Solutions to Overpopulation &amp;quot;&quot;/&gt;&lt;property id=&quot;20307&quot; value=&quot;261&quot;/&gt;&lt;/object&gt;&lt;object type=&quot;3&quot; unique_id=&quot;10010&quot;&gt;&lt;property id=&quot;20148&quot; value=&quot;5&quot;/&gt;&lt;property id=&quot;20300&quot; value=&quot;Slide 7 - &amp;quot;Spaying &amp;amp; Neutering of Animals &amp;quot;&quot;/&gt;&lt;property id=&quot;20307&quot; value=&quot;262&quot;/&gt;&lt;/object&gt;&lt;object type=&quot;3&quot; unique_id=&quot;10011&quot;&gt;&lt;property id=&quot;20148&quot; value=&quot;5&quot;/&gt;&lt;property id=&quot;20300&quot; value=&quot;Slide 8 - &amp;quot;Benefits of Spaying &amp;amp; Neutering &amp;quot;&quot;/&gt;&lt;property id=&quot;20307&quot; value=&quot;263&quot;/&gt;&lt;/object&gt;&lt;object type=&quot;3&quot; unique_id=&quot;10012&quot;&gt;&lt;property id=&quot;20148&quot; value=&quot;5&quot;/&gt;&lt;property id=&quot;20300&quot; value=&quot;Slide 9 - &amp;quot;Laws Concerning Overpopulation &amp;quot;&quot;/&gt;&lt;property id=&quot;20307&quot; value=&quot;264&quot;/&gt;&lt;/object&gt;&lt;object type=&quot;3&quot; unique_id=&quot;10013&quot;&gt;&lt;property id=&quot;20148&quot; value=&quot;5&quot;/&gt;&lt;property id=&quot;20300&quot; value=&quot;Slide 10 - &amp;quot;Responsible Questions to Consider for Pet Owners &amp;quot;&quot;/&gt;&lt;property id=&quot;20307&quot; value=&quot;265&quot;/&gt;&lt;/object&gt;&lt;object type=&quot;3&quot; unique_id=&quot;10014&quot;&gt;&lt;property id=&quot;20148&quot; value=&quot;5&quot;/&gt;&lt;property id=&quot;20300&quot; value=&quot;Slide 11 - &amp;quot;Pet Owners &amp;quot;&quot;/&gt;&lt;property id=&quot;20307&quot; value=&quot;266&quot;/&gt;&lt;/object&gt;&lt;object type=&quot;3&quot; unique_id=&quot;10015&quot;&gt;&lt;property id=&quot;20148&quot; value=&quot;5&quot;/&gt;&lt;property id=&quot;20300&quot; value=&quot;Slide 12 - &amp;quot;Rabbits &amp;quot;&quot;/&gt;&lt;property id=&quot;20307&quot; value=&quot;295&quot;/&gt;&lt;/object&gt;&lt;object type=&quot;3&quot; unique_id=&quot;10016&quot;&gt;&lt;property id=&quot;20148&quot; value=&quot;5&quot;/&gt;&lt;property id=&quot;20300&quot; value=&quot;Slide 13 - &amp;quot;Hamsters &amp;amp; Gerbils &amp;quot;&quot;/&gt;&lt;property id=&quot;20307&quot; value=&quot;296&quot;/&gt;&lt;/object&gt;&lt;object type=&quot;3&quot; unique_id=&quot;10017&quot;&gt;&lt;property id=&quot;20148&quot; value=&quot;5&quot;/&gt;&lt;property id=&quot;20300&quot; value=&quot;Slide 14 - &amp;quot;Dogs &amp;quot;&quot;/&gt;&lt;property id=&quot;20307&quot; value=&quot;297&quot;/&gt;&lt;/object&gt;&lt;object type=&quot;3&quot; unique_id=&quot;10018&quot;&gt;&lt;property id=&quot;20148&quot; value=&quot;5&quot;/&gt;&lt;property id=&quot;20300&quot; value=&quot;Slide 15 - &amp;quot;Cats&amp;quot;&quot;/&gt;&lt;property id=&quot;20307&quot; value=&quot;298&quot;/&gt;&lt;/object&gt;&lt;object type=&quot;3&quot; unique_id=&quot;10019&quot;&gt;&lt;property id=&quot;20148&quot; value=&quot;5&quot;/&gt;&lt;property id=&quot;20300&quot; value=&quot;Slide 16 - &amp;quot;Birds &amp;quot;&quot;/&gt;&lt;property id=&quot;20307&quot; value=&quot;271&quot;/&gt;&lt;/object&gt;&lt;object type=&quot;3&quot; unique_id=&quot;10020&quot;&gt;&lt;property id=&quot;20148&quot; value=&quot;5&quot;/&gt;&lt;property id=&quot;20300&quot; value=&quot;Slide 17 - &amp;quot;Bi-directional Relationship &amp;quot;&quot;/&gt;&lt;property id=&quot;20307&quot; value=&quot;272&quot;/&gt;&lt;/object&gt;&lt;object type=&quot;3&quot; unique_id=&quot;10021&quot;&gt;&lt;property id=&quot;20148&quot; value=&quot;5&quot;/&gt;&lt;property id=&quot;20300&quot; value=&quot;Slide 18 - &amp;quot;Human Health &amp;quot;&quot;/&gt;&lt;property id=&quot;20307&quot; value=&quot;273&quot;/&gt;&lt;/object&gt;&lt;object type=&quot;3&quot; unique_id=&quot;10022&quot;&gt;&lt;property id=&quot;20148&quot; value=&quot;5&quot;/&gt;&lt;property id=&quot;20300&quot; value=&quot;Slide 19 - &amp;quot;Animal Roles in Society &amp;quot;&quot;/&gt;&lt;property id=&quot;20307&quot; value=&quot;278&quot;/&gt;&lt;/object&gt;&lt;object type=&quot;3&quot; unique_id=&quot;10023&quot;&gt;&lt;property id=&quot;20148&quot; value=&quot;5&quot;/&gt;&lt;property id=&quot;20300&quot; value=&quot;Slide 20 - &amp;quot;Hearing Dogs &amp;quot;&quot;/&gt;&lt;property id=&quot;20307&quot; value=&quot;279&quot;/&gt;&lt;/object&gt;&lt;object type=&quot;3&quot; unique_id=&quot;10024&quot;&gt;&lt;property id=&quot;20148&quot; value=&quot;5&quot;/&gt;&lt;property id=&quot;20300&quot; value=&quot;Slide 21 - &amp;quot;Guide Animals for the Blind &amp;quot;&quot;/&gt;&lt;property id=&quot;20307&quot; value=&quot;280&quot;/&gt;&lt;/object&gt;&lt;object type=&quot;3&quot; unique_id=&quot;10025&quot;&gt;&lt;property id=&quot;20148&quot; value=&quot;5&quot;/&gt;&lt;property id=&quot;20300&quot; value=&quot;Slide 22 - &amp;quot;Alert Dogs &amp;quot;&quot;/&gt;&lt;property id=&quot;20307&quot; value=&quot;281&quot;/&gt;&lt;/object&gt;&lt;object type=&quot;3&quot; unique_id=&quot;10026&quot;&gt;&lt;property id=&quot;20148&quot; value=&quot;5&quot;/&gt;&lt;property id=&quot;20300&quot; value=&quot;Slide 23 - &amp;quot;Working Dogs &amp;quot;&quot;/&gt;&lt;property id=&quot;20307&quot; value=&quot;282&quot;/&gt;&lt;/object&gt;&lt;object type=&quot;3&quot; unique_id=&quot;10027&quot;&gt;&lt;property id=&quot;20148&quot; value=&quot;5&quot;/&gt;&lt;property id=&quot;20300&quot; value=&quot;Slide 24 - &amp;quot;Informational Materials About Pets &amp;quot;&quot;/&gt;&lt;property id=&quot;20307&quot; value=&quot;301&quot;/&gt;&lt;/object&gt;&lt;object type=&quot;3&quot; unique_id=&quot;10028&quot;&gt;&lt;property id=&quot;20148&quot; value=&quot;5&quot;/&gt;&lt;property id=&quot;20300&quot; value=&quot;Slide 25 - &amp;quot;Informational Materials About Pets&amp;quot;&quot;/&gt;&lt;property id=&quot;20307&quot; value=&quot;285&quot;/&gt;&lt;/object&gt;&lt;object type=&quot;3&quot; unique_id=&quot;10029&quot;&gt;&lt;property id=&quot;20148&quot; value=&quot;5&quot;/&gt;&lt;property id=&quot;20300&quot; value=&quot;Slide 26 - &amp;quot;Assessment &amp;quot;&quot;/&gt;&lt;property id=&quot;20307&quot; value=&quot;286&quot;/&gt;&lt;/object&gt;&lt;object type=&quot;3&quot; unique_id=&quot;10030&quot;&gt;&lt;property id=&quot;20148&quot; value=&quot;5&quot;/&gt;&lt;property id=&quot;20300&quot; value=&quot;Slide 27 - &amp;quot;Assessment&amp;quot;&quot;/&gt;&lt;property id=&quot;20307&quot; value=&quot;287&quot;/&gt;&lt;/object&gt;&lt;object type=&quot;3&quot; unique_id=&quot;10031&quot;&gt;&lt;property id=&quot;20148&quot; value=&quot;5&quot;/&gt;&lt;property id=&quot;20300&quot; value=&quot;Slide 28 - &amp;quot;Assessment&amp;quot;&quot;/&gt;&lt;property id=&quot;20307&quot; value=&quot;302&quot;/&gt;&lt;/object&gt;&lt;object type=&quot;3&quot; unique_id=&quot;10032&quot;&gt;&lt;property id=&quot;20148&quot; value=&quot;5&quot;/&gt;&lt;property id=&quot;20300&quot; value=&quot;Slide 29 - &amp;quot;Resources &amp;quot;&quot;/&gt;&lt;property id=&quot;20307&quot; value=&quot;288&quot;/&gt;&lt;/object&gt;&lt;object type=&quot;3&quot; unique_id=&quot;10033&quot;&gt;&lt;property id=&quot;20148&quot; value=&quot;5&quot;/&gt;&lt;property id=&quot;20300&quot; value=&quot;Slide 30 - &amp;quot;Resources &amp;quot;&quot;/&gt;&lt;property id=&quot;20307&quot; value=&quot;290&quot;/&gt;&lt;/object&gt;&lt;object type=&quot;3&quot; unique_id=&quot;10034&quot;&gt;&lt;property id=&quot;20148&quot; value=&quot;5&quot;/&gt;&lt;property id=&quot;20300&quot; value=&quot;Slide 31 - &amp;quot;Resources &amp;quot;&quot;/&gt;&lt;property id=&quot;20307&quot; value=&quot;291&quot;/&gt;&lt;/object&gt;&lt;object type=&quot;3&quot; unique_id=&quot;10035&quot;&gt;&lt;property id=&quot;20148&quot; value=&quot;5&quot;/&gt;&lt;property id=&quot;20300&quot; value=&quot;Slide 32 - &amp;quot;Acknowledgements &amp;quot;&quot;/&gt;&lt;property id=&quot;20307&quot; value=&quot;29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1418</Words>
  <Application>Microsoft Office PowerPoint</Application>
  <PresentationFormat>On-screen Show (4:3)</PresentationFormat>
  <Paragraphs>318</Paragraphs>
  <Slides>35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Times New Roman</vt:lpstr>
      <vt:lpstr>Office Theme</vt:lpstr>
      <vt:lpstr>PowerPoint Presentation</vt:lpstr>
      <vt:lpstr>Objectives</vt:lpstr>
      <vt:lpstr>Overpopulation</vt:lpstr>
      <vt:lpstr>Causes of Overpopulation </vt:lpstr>
      <vt:lpstr>Reasons For The Relinquishment Of Pets In The United States </vt:lpstr>
      <vt:lpstr>Solutions to Overpopulation </vt:lpstr>
      <vt:lpstr>Spaying &amp; Neutering of Animals </vt:lpstr>
      <vt:lpstr>Benefits of Spaying &amp; Neutering </vt:lpstr>
      <vt:lpstr>Laws Concerning Overpopulation </vt:lpstr>
      <vt:lpstr>Responsible Questions to Consider for Pet Owners </vt:lpstr>
      <vt:lpstr>Pet Owners </vt:lpstr>
      <vt:lpstr>Rabbits </vt:lpstr>
      <vt:lpstr>Hamsters &amp; Gerbils </vt:lpstr>
      <vt:lpstr>Dogs </vt:lpstr>
      <vt:lpstr>Cats</vt:lpstr>
      <vt:lpstr>Birds </vt:lpstr>
      <vt:lpstr>Bi-directional Relationship </vt:lpstr>
      <vt:lpstr>Human Health </vt:lpstr>
      <vt:lpstr>Animal Roles in Society </vt:lpstr>
      <vt:lpstr>Hearing Dogs </vt:lpstr>
      <vt:lpstr>Guide Animals for the Blind </vt:lpstr>
      <vt:lpstr>Alert Dogs </vt:lpstr>
      <vt:lpstr>Working Dogs </vt:lpstr>
      <vt:lpstr>Informational Materials About Pets </vt:lpstr>
      <vt:lpstr>Informational Materials About Pets</vt:lpstr>
      <vt:lpstr>PowerPoint Presentation</vt:lpstr>
      <vt:lpstr>Assessment </vt:lpstr>
      <vt:lpstr>Assessment</vt:lpstr>
      <vt:lpstr>Assessment</vt:lpstr>
      <vt:lpstr>Assessment</vt:lpstr>
      <vt:lpstr>Assessment</vt:lpstr>
      <vt:lpstr>Resources </vt:lpstr>
      <vt:lpstr>Resources </vt:lpstr>
      <vt:lpstr>Resources </vt:lpstr>
      <vt:lpstr>Acknowledgements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</dc:creator>
  <cp:lastModifiedBy>Angela Dehls</cp:lastModifiedBy>
  <cp:revision>48</cp:revision>
  <dcterms:created xsi:type="dcterms:W3CDTF">2008-02-06T21:39:05Z</dcterms:created>
  <dcterms:modified xsi:type="dcterms:W3CDTF">2015-02-03T21:06:33Z</dcterms:modified>
</cp:coreProperties>
</file>