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324" r:id="rId7"/>
    <p:sldId id="261" r:id="rId8"/>
    <p:sldId id="325" r:id="rId9"/>
    <p:sldId id="262" r:id="rId10"/>
    <p:sldId id="34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31" r:id="rId23"/>
    <p:sldId id="328" r:id="rId24"/>
    <p:sldId id="329" r:id="rId25"/>
    <p:sldId id="33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35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B7D3BA-D458-429F-AF2D-ADAC7BA6DA73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C82CDB-2970-48DB-9379-631B61991C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6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6ECBCC-B2B3-4E78-89DB-DB7B8BBDEC6E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60BDB2-E53C-412B-9921-631EEA4D0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BDB2-E53C-412B-9921-631EEA4D0C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1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BDB2-E53C-412B-9921-631EEA4D0C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BDB2-E53C-412B-9921-631EEA4D0C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9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BDB2-E53C-412B-9921-631EEA4D0C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5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BDB2-E53C-412B-9921-631EEA4D0C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1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3512-66B9-46F4-A29E-354EB26C5091}" type="datetime1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51098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65498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295400"/>
            <a:ext cx="7239000" cy="5562600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556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438" y="6477000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00064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52536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66936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/>
          <a:lstStyle>
            <a:lvl1pPr>
              <a:defRPr sz="3200"/>
            </a:lvl1pPr>
            <a:lvl3pPr marL="1143000" indent="-2286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‒"/>
              <a:defRPr sz="2400"/>
            </a:lvl4pPr>
            <a:lvl5pPr marL="2057400" indent="-228600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EV Logo_2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1113817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6EA9AB-2DED-4FE4-9EC4-33EF39AC1040}" type="datetime1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6F0FE2-DFF6-4A6C-B8B1-BBF3E068A2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also known as the plasma membrane</a:t>
            </a:r>
          </a:p>
          <a:p>
            <a:r>
              <a:rPr lang="en-US" dirty="0" smtClean="0"/>
              <a:t>Is involved in cellulose production for the assembly of                                  cell walls</a:t>
            </a:r>
          </a:p>
          <a:p>
            <a:r>
              <a:rPr lang="en-US" dirty="0" smtClean="0"/>
              <a:t>Is composed                                         of highly </a:t>
            </a:r>
          </a:p>
          <a:p>
            <a:pPr>
              <a:buNone/>
            </a:pPr>
            <a:r>
              <a:rPr lang="en-US" dirty="0" smtClean="0"/>
              <a:t>   structured                                            proteins</a:t>
            </a:r>
          </a:p>
          <a:p>
            <a:pPr>
              <a:buNone/>
            </a:pPr>
            <a:r>
              <a:rPr lang="en-US" dirty="0" smtClean="0"/>
              <a:t>   and phospho-lipids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shutterstock_97589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971800"/>
            <a:ext cx="3201085" cy="3200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14478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276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48006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Are found only in plants</a:t>
            </a:r>
          </a:p>
          <a:p>
            <a:r>
              <a:rPr lang="en-US" sz="3200" dirty="0" smtClean="0"/>
              <a:t>Surrounds the cell</a:t>
            </a:r>
          </a:p>
          <a:p>
            <a:r>
              <a:rPr lang="en-US" sz="3200" dirty="0" smtClean="0"/>
              <a:t>Provides structural support and protection</a:t>
            </a:r>
          </a:p>
          <a:p>
            <a:r>
              <a:rPr lang="en-US" sz="3200" dirty="0" smtClean="0"/>
              <a:t>Bonds with other                                          cell walls to create                                               plant structure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11108" r="23331" b="14442"/>
          <a:stretch/>
        </p:blipFill>
        <p:spPr>
          <a:xfrm>
            <a:off x="4876800" y="3266448"/>
            <a:ext cx="3053965" cy="3197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1600" y="42672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8288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43000" y="6016752"/>
            <a:ext cx="6858000" cy="7784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Organelle: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specialized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 of a cell which has a specific function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Is an elongated organelle containing chlorophyll</a:t>
            </a:r>
          </a:p>
          <a:p>
            <a:r>
              <a:rPr lang="en-US" sz="3200" dirty="0" smtClean="0"/>
              <a:t>Converts light and carbon dioxide to usable                                                     energy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21109" r="22497" b="14441"/>
          <a:stretch/>
        </p:blipFill>
        <p:spPr>
          <a:xfrm>
            <a:off x="3276600" y="3048000"/>
            <a:ext cx="4157214" cy="270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24200" y="2286000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2362200"/>
            <a:ext cx="12616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Is a gel-like material outside the                                  nucleus, but inside cell membrane</a:t>
            </a:r>
          </a:p>
          <a:p>
            <a:r>
              <a:rPr lang="en-US" sz="3200" dirty="0" smtClean="0"/>
              <a:t>Contains the cytoskeleton, cytosol  and the                                      organelles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6019800"/>
            <a:ext cx="6858000" cy="72776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Fun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Fact: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substance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a living cell, including the cytoplasm and nucleus, is known as the protoplasm.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7" t="21109" r="4997" b="14441"/>
          <a:stretch/>
        </p:blipFill>
        <p:spPr>
          <a:xfrm>
            <a:off x="3733800" y="3062288"/>
            <a:ext cx="4161234" cy="2774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33800" y="2367687"/>
            <a:ext cx="4161234" cy="547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32766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85424"/>
            <a:ext cx="7162800" cy="5572575"/>
          </a:xfrm>
        </p:spPr>
        <p:txBody>
          <a:bodyPr/>
          <a:lstStyle/>
          <a:p>
            <a:r>
              <a:rPr lang="en-US" sz="3200" dirty="0" smtClean="0"/>
              <a:t>Is a flat, layered organelle (dictyosomes) which resembles a stack of pancakes</a:t>
            </a:r>
          </a:p>
          <a:p>
            <a:r>
              <a:rPr lang="en-US" sz="3200" dirty="0" smtClean="0"/>
              <a:t>Is located near the nucleus</a:t>
            </a:r>
          </a:p>
          <a:p>
            <a:r>
              <a:rPr lang="en-US" sz="3200" dirty="0" smtClean="0"/>
              <a:t>Packages proteins and carbohydrates                                            for export from                                       the cell</a:t>
            </a:r>
          </a:p>
          <a:p>
            <a:r>
              <a:rPr lang="en-US" sz="3200" dirty="0" smtClean="0"/>
              <a:t>Modifies proteins                                 and lipids before                                 distributing them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21109" r="22497" b="14441"/>
          <a:stretch/>
        </p:blipFill>
        <p:spPr>
          <a:xfrm>
            <a:off x="4755777" y="4007683"/>
            <a:ext cx="3940831" cy="248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52800" y="3352800"/>
            <a:ext cx="140297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3177" y="53340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1189" y="5791200"/>
            <a:ext cx="101301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Is the powerhouse of the cell</a:t>
            </a:r>
          </a:p>
          <a:p>
            <a:r>
              <a:rPr lang="en-US" sz="3200" dirty="0" smtClean="0"/>
              <a:t>Are spherical, rod-shaped organelles</a:t>
            </a:r>
          </a:p>
          <a:p>
            <a:r>
              <a:rPr lang="en-US" sz="3200" dirty="0" smtClean="0"/>
              <a:t>Have a double membrane</a:t>
            </a:r>
          </a:p>
          <a:p>
            <a:r>
              <a:rPr lang="en-US" sz="3200" dirty="0" smtClean="0"/>
              <a:t>Converts energy                                  stored in glucose                                 to ATP for the cell                     (Respiration)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5943600"/>
            <a:ext cx="6858000" cy="7664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ATP: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adenosine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triphosphate, the molecule which provides the energy in the cells of all living things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21109" r="1662" b="14441"/>
          <a:stretch/>
        </p:blipFill>
        <p:spPr>
          <a:xfrm>
            <a:off x="4800600" y="3006325"/>
            <a:ext cx="4114800" cy="2622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38400" y="14478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8100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Controls functions of the cell</a:t>
            </a:r>
          </a:p>
          <a:p>
            <a:r>
              <a:rPr lang="en-US" sz="3200" dirty="0" smtClean="0"/>
              <a:t>Contains DNA in chromosomes</a:t>
            </a:r>
          </a:p>
          <a:p>
            <a:r>
              <a:rPr lang="en-US" sz="3200" dirty="0" smtClean="0"/>
              <a:t>Is surrounded by                             the nuclear                                    membrane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5715000"/>
            <a:ext cx="68580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Chromosome: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 of nucleic acids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proteins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carries genetic information in the form of genes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21109" r="22497" b="11107"/>
          <a:stretch/>
        </p:blipFill>
        <p:spPr>
          <a:xfrm>
            <a:off x="4724400" y="2493657"/>
            <a:ext cx="359763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0" y="12954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19050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Are small organelles found in large numbers in the cytoplasm</a:t>
            </a:r>
          </a:p>
          <a:p>
            <a:r>
              <a:rPr lang="en-US" sz="3200" dirty="0" smtClean="0"/>
              <a:t>Create proteins from amino acids</a:t>
            </a:r>
          </a:p>
          <a:p>
            <a:r>
              <a:rPr lang="en-US" sz="3200" dirty="0" smtClean="0"/>
              <a:t>Can only be seen </a:t>
            </a:r>
          </a:p>
          <a:p>
            <a:pPr>
              <a:buNone/>
            </a:pPr>
            <a:r>
              <a:rPr lang="en-US" sz="3200" dirty="0" smtClean="0"/>
              <a:t>   with an electron </a:t>
            </a:r>
          </a:p>
          <a:p>
            <a:pPr>
              <a:buNone/>
            </a:pPr>
            <a:r>
              <a:rPr lang="en-US" sz="3200" dirty="0" smtClean="0"/>
              <a:t>   microscope</a:t>
            </a:r>
          </a:p>
          <a:p>
            <a:r>
              <a:rPr lang="en-US" sz="3200" dirty="0" smtClean="0"/>
              <a:t>Composed of two  </a:t>
            </a:r>
          </a:p>
          <a:p>
            <a:pPr>
              <a:buNone/>
            </a:pPr>
            <a:r>
              <a:rPr lang="en-US" sz="3200" dirty="0" smtClean="0"/>
              <a:t>   subunits containing </a:t>
            </a:r>
          </a:p>
          <a:p>
            <a:pPr>
              <a:buNone/>
            </a:pPr>
            <a:r>
              <a:rPr lang="en-US" sz="3200" dirty="0" smtClean="0"/>
              <a:t>   RNA and proteins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7" t="4441" r="22497" b="14441"/>
          <a:stretch/>
        </p:blipFill>
        <p:spPr>
          <a:xfrm>
            <a:off x="5209393" y="2958236"/>
            <a:ext cx="3210707" cy="355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33600" y="1371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23622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352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1816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Rough 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Is located in the cytoplasm</a:t>
            </a:r>
          </a:p>
          <a:p>
            <a:r>
              <a:rPr lang="en-US" sz="3200" dirty="0" smtClean="0"/>
              <a:t>Is covered with ribosomes which give it a rough appearance</a:t>
            </a:r>
          </a:p>
          <a:p>
            <a:r>
              <a:rPr lang="en-US" sz="3200" dirty="0" smtClean="0"/>
              <a:t>Transports materials through the cell, secretes, </a:t>
            </a:r>
          </a:p>
          <a:p>
            <a:pPr>
              <a:buNone/>
            </a:pPr>
            <a:r>
              <a:rPr lang="en-US" sz="3200" dirty="0" smtClean="0"/>
              <a:t>	stores and                                       creates                                    proteins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1108" r="22497" b="14442"/>
          <a:stretch/>
        </p:blipFill>
        <p:spPr>
          <a:xfrm>
            <a:off x="4191000" y="3429000"/>
            <a:ext cx="4419600" cy="3290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1600" y="33528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18288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 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Is located in the cytoplasm</a:t>
            </a:r>
          </a:p>
          <a:p>
            <a:r>
              <a:rPr lang="en-US" sz="3200" dirty="0" smtClean="0"/>
              <a:t>Transports materials through the cell</a:t>
            </a:r>
          </a:p>
          <a:p>
            <a:r>
              <a:rPr lang="en-US" sz="3200" dirty="0" smtClean="0"/>
              <a:t>Contains enzymes         </a:t>
            </a:r>
          </a:p>
          <a:p>
            <a:r>
              <a:rPr lang="en-US" sz="3200" dirty="0" smtClean="0"/>
              <a:t>Produces and                                      digests lipids                                   and membrane                                proteins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6096000"/>
            <a:ext cx="6858000" cy="6463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Enzymes: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proteins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assist chemical reactions in living cells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1108" r="22497" b="14442"/>
          <a:stretch/>
        </p:blipFill>
        <p:spPr>
          <a:xfrm>
            <a:off x="4583723" y="2860365"/>
            <a:ext cx="4191000" cy="311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19601" y="14478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2766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To identify plant structures and functions.</a:t>
            </a:r>
          </a:p>
          <a:p>
            <a:r>
              <a:rPr lang="en-US" sz="3200" dirty="0" smtClean="0"/>
              <a:t>To describe the structure of plant cells.</a:t>
            </a:r>
          </a:p>
          <a:p>
            <a:r>
              <a:rPr lang="en-US" sz="3200" dirty="0" smtClean="0"/>
              <a:t>To explain the process of reproduction in plants.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Is surrounded by a membrane</a:t>
            </a:r>
          </a:p>
          <a:p>
            <a:r>
              <a:rPr lang="en-US" sz="3200" dirty="0" smtClean="0"/>
              <a:t>Is filled with fluid</a:t>
            </a:r>
          </a:p>
          <a:p>
            <a:r>
              <a:rPr lang="en-US" sz="3200" dirty="0" smtClean="0"/>
              <a:t>Takes up most of the cell</a:t>
            </a:r>
          </a:p>
          <a:p>
            <a:r>
              <a:rPr lang="en-US" sz="3200" dirty="0" smtClean="0"/>
              <a:t>Maintains the                                    shape of the                                              cell</a:t>
            </a:r>
          </a:p>
          <a:p>
            <a:r>
              <a:rPr lang="en-US" sz="3200" dirty="0" smtClean="0"/>
              <a:t>Is the “cell                                      trash can”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19997" r="9164" b="14441"/>
          <a:stretch/>
        </p:blipFill>
        <p:spPr>
          <a:xfrm>
            <a:off x="4038600" y="3124200"/>
            <a:ext cx="455391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1600" y="48006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Is the process of converting light energy to chemical</a:t>
            </a:r>
          </a:p>
          <a:p>
            <a:pPr marL="0" indent="0">
              <a:buNone/>
            </a:pPr>
            <a:r>
              <a:rPr lang="en-US" sz="3200" dirty="0" smtClean="0"/>
              <a:t>   energy</a:t>
            </a:r>
          </a:p>
          <a:p>
            <a:r>
              <a:rPr lang="en-US" sz="3200" dirty="0" smtClean="0"/>
              <a:t>Takes place in the                              chloroplasts using                           chlorophyll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62200"/>
            <a:ext cx="2971800" cy="3845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477000" y="1313517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1846917"/>
            <a:ext cx="1981200" cy="637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3276600"/>
            <a:ext cx="213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3828005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9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pPr marL="347663" indent="-347663">
              <a:buNone/>
            </a:pPr>
            <a:r>
              <a:rPr lang="en-US" sz="2200" dirty="0"/>
              <a:t>1. Which of the following is NOT a characteristic of plants?</a:t>
            </a:r>
          </a:p>
          <a:p>
            <a:pPr marL="0" indent="0">
              <a:buNone/>
            </a:pPr>
            <a:r>
              <a:rPr lang="en-US" sz="2200" dirty="0"/>
              <a:t>	A. </a:t>
            </a:r>
            <a:r>
              <a:rPr lang="en-US" sz="2200" dirty="0" smtClean="0"/>
              <a:t>Creates </a:t>
            </a:r>
            <a:r>
              <a:rPr lang="en-US" sz="2200" dirty="0"/>
              <a:t>food through photosynthesis</a:t>
            </a:r>
          </a:p>
          <a:p>
            <a:pPr marL="0" indent="0">
              <a:buNone/>
            </a:pPr>
            <a:r>
              <a:rPr lang="en-US" sz="2200" dirty="0"/>
              <a:t>	B. </a:t>
            </a:r>
            <a:r>
              <a:rPr lang="en-US" sz="2200" dirty="0" smtClean="0"/>
              <a:t>Are multicellular </a:t>
            </a:r>
            <a:r>
              <a:rPr lang="en-US" sz="2200" dirty="0"/>
              <a:t>organisms </a:t>
            </a:r>
          </a:p>
          <a:p>
            <a:pPr marL="0" indent="0">
              <a:buNone/>
            </a:pPr>
            <a:r>
              <a:rPr lang="en-US" sz="2200" dirty="0"/>
              <a:t>	C. </a:t>
            </a:r>
            <a:r>
              <a:rPr lang="en-US" sz="2200" dirty="0" smtClean="0"/>
              <a:t>Are incapable </a:t>
            </a:r>
            <a:r>
              <a:rPr lang="en-US" sz="2200" dirty="0"/>
              <a:t>of movement </a:t>
            </a:r>
          </a:p>
          <a:p>
            <a:pPr marL="0" indent="0">
              <a:buNone/>
            </a:pPr>
            <a:r>
              <a:rPr lang="en-US" sz="2200" dirty="0"/>
              <a:t>	D. </a:t>
            </a:r>
            <a:r>
              <a:rPr lang="en-US" sz="2200" dirty="0" smtClean="0"/>
              <a:t>Are capable </a:t>
            </a:r>
            <a:r>
              <a:rPr lang="en-US" sz="2200" dirty="0"/>
              <a:t>of moving by themselves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2. What type of cells are found in bacteria?</a:t>
            </a:r>
          </a:p>
          <a:p>
            <a:pPr marL="0" indent="0">
              <a:buNone/>
            </a:pPr>
            <a:r>
              <a:rPr lang="en-US" sz="2200" dirty="0"/>
              <a:t>	A. Eukaryotic</a:t>
            </a:r>
          </a:p>
          <a:p>
            <a:pPr marL="0" indent="0">
              <a:buNone/>
            </a:pPr>
            <a:r>
              <a:rPr lang="en-US" sz="2200" dirty="0"/>
              <a:t>	B. Prokaryotic</a:t>
            </a:r>
          </a:p>
          <a:p>
            <a:pPr marL="0" indent="0">
              <a:buNone/>
            </a:pPr>
            <a:r>
              <a:rPr lang="en-US" sz="2200" dirty="0" smtClean="0"/>
              <a:t>	C</a:t>
            </a:r>
            <a:r>
              <a:rPr lang="en-US" sz="2200" dirty="0"/>
              <a:t>. Neither eukaryotic and prokaryotic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D</a:t>
            </a:r>
            <a:r>
              <a:rPr lang="en-US" sz="2200" dirty="0"/>
              <a:t>. Both eukaryotic and prokaryotic 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4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pPr marL="404813" indent="-404813">
              <a:buNone/>
            </a:pPr>
            <a:r>
              <a:rPr lang="en-US" sz="2200" dirty="0" smtClean="0"/>
              <a:t>3. Which part of the plant cell surrounds the cell as a thin layer of lipids and proteins?</a:t>
            </a:r>
          </a:p>
          <a:p>
            <a:pPr marL="0" indent="0">
              <a:buNone/>
            </a:pPr>
            <a:r>
              <a:rPr lang="en-US" sz="2200" dirty="0" smtClean="0"/>
              <a:t>	A. Cell membrane</a:t>
            </a:r>
          </a:p>
          <a:p>
            <a:pPr marL="0" indent="0">
              <a:buNone/>
            </a:pPr>
            <a:r>
              <a:rPr lang="en-US" sz="2200" dirty="0" smtClean="0"/>
              <a:t>	B. Golgi apparatus</a:t>
            </a:r>
          </a:p>
          <a:p>
            <a:pPr marL="0" indent="0">
              <a:buNone/>
            </a:pPr>
            <a:r>
              <a:rPr lang="en-US" sz="2200" dirty="0" smtClean="0"/>
              <a:t>	C. Cell wall</a:t>
            </a:r>
          </a:p>
          <a:p>
            <a:pPr marL="0" indent="0">
              <a:buNone/>
            </a:pPr>
            <a:r>
              <a:rPr lang="en-US" sz="2200" dirty="0" smtClean="0"/>
              <a:t>	D. Chloroplasts 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404813" indent="-404813">
              <a:buNone/>
            </a:pPr>
            <a:r>
              <a:rPr lang="en-US" sz="2200" dirty="0" smtClean="0"/>
              <a:t>4. Which part of the plant cell provides the structural support and protection?</a:t>
            </a:r>
          </a:p>
          <a:p>
            <a:pPr marL="0" indent="0">
              <a:buNone/>
            </a:pPr>
            <a:r>
              <a:rPr lang="en-US" sz="2200" dirty="0" smtClean="0"/>
              <a:t>	A. Cell membrane</a:t>
            </a:r>
          </a:p>
          <a:p>
            <a:pPr marL="0" indent="0">
              <a:buNone/>
            </a:pPr>
            <a:r>
              <a:rPr lang="en-US" sz="2200" dirty="0" smtClean="0"/>
              <a:t>	B. Cell wall</a:t>
            </a:r>
          </a:p>
          <a:p>
            <a:pPr marL="0" indent="0">
              <a:buNone/>
            </a:pPr>
            <a:r>
              <a:rPr lang="en-US" sz="2200" dirty="0" smtClean="0"/>
              <a:t>	C. Cytoplasm</a:t>
            </a:r>
          </a:p>
          <a:p>
            <a:pPr marL="0" indent="0">
              <a:buNone/>
            </a:pPr>
            <a:r>
              <a:rPr lang="en-US" sz="2200" dirty="0" smtClean="0"/>
              <a:t>	D. Chloroplasts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5. Which cell structure contains the cytoskeleton, cytosol and the organelles?</a:t>
            </a:r>
          </a:p>
          <a:p>
            <a:pPr marL="0" indent="0">
              <a:buNone/>
            </a:pPr>
            <a:r>
              <a:rPr lang="en-US" sz="2200" dirty="0"/>
              <a:t>	A. Cell membrane</a:t>
            </a:r>
          </a:p>
          <a:p>
            <a:pPr marL="0" indent="0">
              <a:buNone/>
            </a:pPr>
            <a:r>
              <a:rPr lang="en-US" sz="2200" dirty="0"/>
              <a:t>	B. Cell wall</a:t>
            </a:r>
          </a:p>
          <a:p>
            <a:pPr marL="0" indent="0">
              <a:buNone/>
            </a:pPr>
            <a:r>
              <a:rPr lang="en-US" sz="2200" dirty="0"/>
              <a:t>	C. Cytoplasm</a:t>
            </a:r>
          </a:p>
          <a:p>
            <a:pPr marL="0" indent="0">
              <a:buNone/>
            </a:pPr>
            <a:r>
              <a:rPr lang="en-US" sz="2200" dirty="0"/>
              <a:t>	D. Chloroplasts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1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Plant Cell Biology</a:t>
            </a:r>
          </a:p>
          <a:p>
            <a:r>
              <a:rPr lang="en-US" sz="3200" dirty="0" smtClean="0"/>
              <a:t>Plant Structures</a:t>
            </a:r>
          </a:p>
          <a:p>
            <a:pPr marL="917575"/>
            <a:r>
              <a:rPr lang="en-US" sz="3200" dirty="0" smtClean="0"/>
              <a:t>Roots</a:t>
            </a:r>
            <a:endParaRPr lang="en-US" sz="3200" dirty="0"/>
          </a:p>
          <a:p>
            <a:pPr marL="917575"/>
            <a:r>
              <a:rPr lang="en-US" sz="3200" dirty="0" smtClean="0"/>
              <a:t>Stems</a:t>
            </a:r>
            <a:endParaRPr lang="en-US" sz="3200" dirty="0"/>
          </a:p>
          <a:p>
            <a:pPr marL="917575"/>
            <a:r>
              <a:rPr lang="en-US" sz="3200" dirty="0" smtClean="0"/>
              <a:t>Flowers</a:t>
            </a:r>
            <a:endParaRPr lang="en-US" sz="3200" dirty="0"/>
          </a:p>
          <a:p>
            <a:pPr marL="917575"/>
            <a:r>
              <a:rPr lang="en-US" sz="3200" dirty="0" smtClean="0"/>
              <a:t>Leaves </a:t>
            </a:r>
            <a:endParaRPr lang="en-US" sz="3200" dirty="0"/>
          </a:p>
          <a:p>
            <a:pPr marL="917575"/>
            <a:r>
              <a:rPr lang="en-US" sz="3200" dirty="0" smtClean="0"/>
              <a:t>Fruit</a:t>
            </a:r>
            <a:endParaRPr lang="en-US" sz="3200" dirty="0"/>
          </a:p>
          <a:p>
            <a:pPr marL="917575"/>
            <a:r>
              <a:rPr lang="en-US" sz="3200" dirty="0" smtClean="0"/>
              <a:t>Seeds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br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6241177"/>
            <a:ext cx="505971" cy="503395"/>
          </a:xfrm>
          <a:prstGeom prst="rect">
            <a:avLst/>
          </a:prstGeom>
        </p:spPr>
      </p:pic>
      <p:pic>
        <p:nvPicPr>
          <p:cNvPr id="6" name="Picture 5" descr="br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533" y="3810000"/>
            <a:ext cx="505971" cy="5033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2743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4313395"/>
            <a:ext cx="990600" cy="41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Plants</a:t>
            </a:r>
          </a:p>
          <a:p>
            <a:pPr lvl="1"/>
            <a:r>
              <a:rPr lang="en-US" dirty="0" smtClean="0"/>
              <a:t>are multicellular organisms</a:t>
            </a:r>
          </a:p>
          <a:p>
            <a:pPr lvl="1"/>
            <a:r>
              <a:rPr lang="en-US" dirty="0" smtClean="0"/>
              <a:t>are incapable of movement</a:t>
            </a:r>
          </a:p>
          <a:p>
            <a:pPr lvl="1"/>
            <a:r>
              <a:rPr lang="en-US" dirty="0" smtClean="0"/>
              <a:t>produce food through photosynthesis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657600"/>
            <a:ext cx="4191000" cy="278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38400" y="19050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27432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Animals</a:t>
            </a:r>
          </a:p>
          <a:p>
            <a:pPr lvl="1"/>
            <a:r>
              <a:rPr lang="en-US" dirty="0" smtClean="0"/>
              <a:t>are multicellular                            organisms</a:t>
            </a:r>
          </a:p>
          <a:p>
            <a:pPr lvl="1"/>
            <a:r>
              <a:rPr lang="en-US" dirty="0" smtClean="0"/>
              <a:t>are capable of                          movement, on their                           own</a:t>
            </a:r>
          </a:p>
          <a:p>
            <a:pPr lvl="1"/>
            <a:r>
              <a:rPr lang="en-US" dirty="0" smtClean="0"/>
              <a:t>cannot produce their                               own “food”</a:t>
            </a:r>
          </a:p>
          <a:p>
            <a:pPr lvl="1"/>
            <a:r>
              <a:rPr lang="en-US" dirty="0" smtClean="0"/>
              <a:t>Ingest food from </a:t>
            </a:r>
          </a:p>
          <a:p>
            <a:pPr marL="457200" lvl="1" indent="0">
              <a:buNone/>
            </a:pPr>
            <a:r>
              <a:rPr lang="en-US" dirty="0" smtClean="0"/>
              <a:t>   surroundings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2477211" cy="370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52600" y="32004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038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Include:</a:t>
            </a:r>
          </a:p>
          <a:p>
            <a:pPr lvl="1"/>
            <a:r>
              <a:rPr lang="en-US" dirty="0" smtClean="0"/>
              <a:t>Prokaryotic</a:t>
            </a:r>
          </a:p>
          <a:p>
            <a:pPr lvl="2"/>
            <a:r>
              <a:rPr lang="en-US" dirty="0" smtClean="0"/>
              <a:t>pro = before; karyon =                       nucleus </a:t>
            </a:r>
          </a:p>
          <a:p>
            <a:pPr lvl="2"/>
            <a:r>
              <a:rPr lang="en-US" dirty="0" smtClean="0"/>
              <a:t>found in bacteria</a:t>
            </a:r>
          </a:p>
          <a:p>
            <a:pPr lvl="2"/>
            <a:r>
              <a:rPr lang="en-US" dirty="0" smtClean="0"/>
              <a:t>do not contain a nuclei</a:t>
            </a:r>
          </a:p>
          <a:p>
            <a:pPr lvl="2"/>
            <a:r>
              <a:rPr lang="en-US" dirty="0" smtClean="0"/>
              <a:t>lack membrane-bound organelles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5581471"/>
            <a:ext cx="6858000" cy="12003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Fun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Fact: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Since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viruses are acellular – they contain no organelles and cannot grow and divide – they are considered neither prokaryotic or eukaryotic.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143000"/>
            <a:ext cx="3124200" cy="2083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28800" y="19050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532623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602163"/>
          </a:xfrm>
        </p:spPr>
        <p:txBody>
          <a:bodyPr/>
          <a:lstStyle/>
          <a:p>
            <a:r>
              <a:rPr lang="en-US" sz="3200" dirty="0" smtClean="0"/>
              <a:t>Include:</a:t>
            </a:r>
          </a:p>
          <a:p>
            <a:pPr lvl="1"/>
            <a:r>
              <a:rPr lang="en-US" dirty="0" smtClean="0"/>
              <a:t>Eukaryotic</a:t>
            </a:r>
          </a:p>
          <a:p>
            <a:pPr lvl="2"/>
            <a:r>
              <a:rPr lang="en-US" dirty="0" smtClean="0"/>
              <a:t>eu = good; karyon = nucleus</a:t>
            </a:r>
          </a:p>
          <a:p>
            <a:pPr lvl="2"/>
            <a:r>
              <a:rPr lang="en-US" dirty="0" smtClean="0"/>
              <a:t>found in plants and animals</a:t>
            </a:r>
          </a:p>
          <a:p>
            <a:pPr lvl="2"/>
            <a:r>
              <a:rPr lang="en-US" dirty="0" smtClean="0"/>
              <a:t>contain a nucleus</a:t>
            </a:r>
          </a:p>
          <a:p>
            <a:pPr lvl="2"/>
            <a:r>
              <a:rPr lang="en-US" dirty="0" smtClean="0"/>
              <a:t>contain membrane-bound organelles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358640"/>
            <a:ext cx="3048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57600" y="31242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830763"/>
          </a:xfrm>
        </p:spPr>
        <p:txBody>
          <a:bodyPr/>
          <a:lstStyle/>
          <a:p>
            <a:r>
              <a:rPr lang="en-US" sz="3200" dirty="0" smtClean="0"/>
              <a:t>Surrounds the cell as a thin layer of protein (about eight-millionths of a millimeter thick)</a:t>
            </a:r>
          </a:p>
          <a:p>
            <a:r>
              <a:rPr lang="en-US" sz="3200" dirty="0" smtClean="0"/>
              <a:t>Can be found inside the cell wall</a:t>
            </a:r>
          </a:p>
          <a:p>
            <a:r>
              <a:rPr lang="en-US" sz="3200" dirty="0" smtClean="0"/>
              <a:t>Allows some                                substances to                                  pass into the cell                                while blocking                                   others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0FE2-DFF6-4A6C-B8B1-BBF3E068A2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17775" r="15831" b="14441"/>
          <a:stretch/>
        </p:blipFill>
        <p:spPr>
          <a:xfrm>
            <a:off x="4648200" y="3595214"/>
            <a:ext cx="3292764" cy="2714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91200" y="2819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43434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648</Words>
  <Application>Microsoft Office PowerPoint</Application>
  <PresentationFormat>On-screen Show (4:3)</PresentationFormat>
  <Paragraphs>171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Objectives</vt:lpstr>
      <vt:lpstr>Main Menu</vt:lpstr>
      <vt:lpstr>PowerPoint Presentation</vt:lpstr>
      <vt:lpstr>Plants</vt:lpstr>
      <vt:lpstr>Animals</vt:lpstr>
      <vt:lpstr>Cell Types</vt:lpstr>
      <vt:lpstr>Cell Types</vt:lpstr>
      <vt:lpstr>Cell Membrane</vt:lpstr>
      <vt:lpstr>Cell Membrane</vt:lpstr>
      <vt:lpstr>Cell Wall</vt:lpstr>
      <vt:lpstr>Chloroplast</vt:lpstr>
      <vt:lpstr>Cytoplasm</vt:lpstr>
      <vt:lpstr>Golgi Apparatus</vt:lpstr>
      <vt:lpstr>Mitochondria</vt:lpstr>
      <vt:lpstr>Nucleus</vt:lpstr>
      <vt:lpstr>Ribosomes</vt:lpstr>
      <vt:lpstr>Rough Endoplasmic Reticulum</vt:lpstr>
      <vt:lpstr>Smooth Endoplasmic Reticulum</vt:lpstr>
      <vt:lpstr>Vacuole</vt:lpstr>
      <vt:lpstr>Photosynthesis</vt:lpstr>
      <vt:lpstr>PowerPoint Presentation</vt:lpstr>
      <vt:lpstr>Assessment</vt:lpstr>
      <vt:lpstr>Assessment</vt:lpstr>
      <vt:lpstr>Assessment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kperry</dc:creator>
  <cp:lastModifiedBy>Seth Boroughs</cp:lastModifiedBy>
  <cp:revision>201</cp:revision>
  <dcterms:created xsi:type="dcterms:W3CDTF">2012-07-24T18:38:59Z</dcterms:created>
  <dcterms:modified xsi:type="dcterms:W3CDTF">2016-02-02T15:56:32Z</dcterms:modified>
</cp:coreProperties>
</file>