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7FF2B-4C39-4009-9839-EE2D8977D5AB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E8403-82FA-47E8-B41C-109C4DAE9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0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FF59CC9D-2D46-46E0-A191-D8D3DABF0AD7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44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4437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91D3D54-A733-4202-9C2F-77F2AEB7D314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1790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3E245871-85A7-4C67-B715-D0F076C11ECF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17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605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6053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44A2A749-48DD-430A-8272-C1EA1595F2F5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17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4121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3E245871-85A7-4C67-B715-D0F076C11ECF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25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605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6053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44A2A749-48DD-430A-8272-C1EA1595F2F5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25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1469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FF59CC9D-2D46-46E0-A191-D8D3DABF0AD7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32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44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4437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91D3D54-A733-4202-9C2F-77F2AEB7D314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32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963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6A1E61C7-9DF9-4897-BCC9-42850D08EEF7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545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5461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246BCB3-ECC1-4512-A0F1-F5B793D3E0CF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1070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6ACA69A2-377C-4683-A5DC-F877CB24BBC1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195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95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1957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BF938D6-3E7E-409F-9B8B-A671662EB228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3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3744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FF59CC9D-2D46-46E0-A191-D8D3DABF0AD7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44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4437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91D3D54-A733-4202-9C2F-77F2AEB7D314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4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168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8D18D22C-0313-4AF8-9866-2F95D0A5D916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297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9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2981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47350A68-05FE-4C36-8D2C-B83AD221C516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5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775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02DE6BEB-4522-4432-91DD-81E1049429B9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6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400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400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4005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DF1C23FC-D78D-43DD-9B39-3DF04202D0F1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6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9418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FF59CC9D-2D46-46E0-A191-D8D3DABF0AD7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44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4437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B91D3D54-A733-4202-9C2F-77F2AEB7D314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14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1638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1AC7F2DD-C66D-4B37-B143-4F87A04AC40C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15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502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50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5029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2F07AA75-A0B8-4E2A-AD9D-4AD5DA11CCF3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15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5167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423753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64435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305117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5800" indent="-220341" defTabSz="440682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747" algn="l"/>
                <a:tab pos="1395494" algn="l"/>
                <a:tab pos="2093241" algn="l"/>
                <a:tab pos="2790988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3E245871-85A7-4C67-B715-D0F076C11ECF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16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605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1522" cy="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altLang="en-US" sz="190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6053" name="Text Box 3"/>
          <p:cNvSpPr txBox="1">
            <a:spLocks noChangeArrowheads="1"/>
          </p:cNvSpPr>
          <p:nvPr/>
        </p:nvSpPr>
        <p:spPr bwMode="auto">
          <a:xfrm>
            <a:off x="1" y="0"/>
            <a:ext cx="1522" cy="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6" tIns="88136" rIns="88136" bIns="44069"/>
          <a:lstStyle/>
          <a:p>
            <a:pPr defTabSz="44068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44A2A749-48DD-430A-8272-C1EA1595F2F5}" type="slidenum">
              <a:rPr lang="en-US" altLang="en-US" sz="13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defTabSz="44068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16</a:t>
            </a:fld>
            <a:endParaRPr lang="en-US" altLang="en-US" sz="13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148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18" y="0"/>
            <a:ext cx="113876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659FC19-9243-488B-A192-8763873498E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1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65900"/>
            <a:ext cx="113876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4BAA8-850A-4D70-B39C-4D558188C3A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95400"/>
            <a:ext cx="10972800" cy="51816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Times New Roman" charset="0"/>
              <a:buNone/>
              <a:defRPr sz="1200">
                <a:solidFill>
                  <a:schemeClr val="bg1"/>
                </a:solidFill>
                <a:ea typeface="Arial Unicode MS" charset="-128"/>
                <a:cs typeface="Arial Unicode MS" charset="-128"/>
              </a:defRPr>
            </a:lvl1pPr>
          </a:lstStyle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E5BB7618-446B-4624-975D-7194F2D0C059}" type="slidenum">
              <a:rPr lang="en-US" smtClean="0">
                <a:solidFill>
                  <a:prstClr val="white"/>
                </a:solidFill>
                <a:latin typeface="Arial" charset="0"/>
              </a:rPr>
              <a:pPr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4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9400" y="1143001"/>
            <a:ext cx="83058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Breeds of Companion Animals: Exotics</a:t>
            </a:r>
          </a:p>
        </p:txBody>
      </p:sp>
    </p:spTree>
    <p:extLst>
      <p:ext uri="{BB962C8B-B14F-4D97-AF65-F5344CB8AC3E}">
        <p14:creationId xmlns:p14="http://schemas.microsoft.com/office/powerpoint/2010/main" val="916452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Cockatiels</a:t>
            </a:r>
          </a:p>
        </p:txBody>
      </p:sp>
      <p:sp>
        <p:nvSpPr>
          <p:cNvPr id="167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Have mostly gray feathers,                                  with distinct orange circles                                        on their faces and additional                                 coloring on males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sociable and intelligent                                  birds needing adequate                                  attention from their owners </a:t>
            </a:r>
          </a:p>
        </p:txBody>
      </p:sp>
      <p:pic>
        <p:nvPicPr>
          <p:cNvPr id="4098" name="Picture 2" descr="C:\Users\angela\Desktop\Dog Photos\shutterstock_1553816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642" y="1447800"/>
            <a:ext cx="223694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Cockatoos</a:t>
            </a:r>
          </a:p>
        </p:txBody>
      </p:sp>
      <p:sp>
        <p:nvSpPr>
          <p:cNvPr id="168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Come in a wide variety of colors, with white being the most common</a:t>
            </a:r>
          </a:p>
          <a:p>
            <a:r>
              <a:rPr lang="en-US" altLang="en-US" dirty="0" smtClean="0">
                <a:latin typeface="Arial" charset="0"/>
                <a:cs typeface="Arial" charset="0"/>
              </a:rPr>
              <a:t>Are very lively and affectionate birds known to live for more than 40 years if cared for properly </a:t>
            </a:r>
          </a:p>
          <a:p>
            <a:pPr marL="0" indent="0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   </a:t>
            </a:r>
          </a:p>
        </p:txBody>
      </p:sp>
      <p:pic>
        <p:nvPicPr>
          <p:cNvPr id="5122" name="Picture 2" descr="C:\Users\angela\Desktop\Dog Photos\shutterstock_1552905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0" r="17286"/>
          <a:stretch/>
        </p:blipFill>
        <p:spPr bwMode="auto">
          <a:xfrm>
            <a:off x="6172200" y="3429000"/>
            <a:ext cx="3078018" cy="295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254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Macaws</a:t>
            </a:r>
          </a:p>
        </p:txBody>
      </p:sp>
      <p:sp>
        <p:nvSpPr>
          <p:cNvPr id="169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Have brightly colored feathers which can be red, blue, yellow and green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one of the most popular and expensive exotic birds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Include several of the                                          most endangered                                              species on earth 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6146" name="Picture 2" descr="C:\Users\angela\Desktop\Dog Photos\shutterstock_200643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766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9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Parakeets</a:t>
            </a:r>
          </a:p>
        </p:txBody>
      </p:sp>
      <p:sp>
        <p:nvSpPr>
          <p:cNvPr id="168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Come in a large variety of colors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Are highly active birds found throughout the world </a:t>
            </a:r>
          </a:p>
          <a:p>
            <a:pPr marL="0" indent="0" eaLnBrk="1" hangingPunct="1">
              <a:buNone/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7170" name="Picture 2" descr="C:\Users\angela\Desktop\Dog Photos\shutterstock_167080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3733800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19400" y="1143001"/>
            <a:ext cx="83058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Breeds of Companion Animals: Exotics</a:t>
            </a:r>
          </a:p>
        </p:txBody>
      </p:sp>
      <p:sp>
        <p:nvSpPr>
          <p:cNvPr id="3" name="Title 3"/>
          <p:cNvSpPr>
            <a:spLocks noGrp="1"/>
          </p:cNvSpPr>
          <p:nvPr>
            <p:ph type="ctrTitle"/>
          </p:nvPr>
        </p:nvSpPr>
        <p:spPr>
          <a:xfrm>
            <a:off x="1524000" y="3200401"/>
            <a:ext cx="7696200" cy="1470025"/>
          </a:xfrm>
        </p:spPr>
        <p:txBody>
          <a:bodyPr/>
          <a:lstStyle/>
          <a:p>
            <a:pPr algn="r"/>
            <a:r>
              <a:rPr lang="en-US" b="1" dirty="0" smtClean="0"/>
              <a:t>Fish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0522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Fish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Vary greatly in size and color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Behavior depends on the breed, though most are calm and responsive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Are often chosen as pets due to their low maintenance </a:t>
            </a: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78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Fish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Are cold-blooded aquatic vertebrates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Used as pets include the following species: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freshwater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/>
              <a:t>Betta</a:t>
            </a:r>
            <a:endParaRPr lang="en-US" dirty="0" smtClean="0"/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Cichlids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Goldfish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Gourami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Guppies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Mollies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Tetra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943600" y="2729994"/>
            <a:ext cx="4267200" cy="37814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dirty="0">
                <a:solidFill>
                  <a:prstClr val="black"/>
                </a:solidFill>
              </a:rPr>
              <a:t>saltwater</a:t>
            </a:r>
          </a:p>
          <a:p>
            <a:pPr lvl="2">
              <a:defRPr/>
            </a:pPr>
            <a:r>
              <a:rPr lang="en-US" dirty="0">
                <a:solidFill>
                  <a:prstClr val="black"/>
                </a:solidFill>
              </a:rPr>
              <a:t>Angelfish</a:t>
            </a:r>
          </a:p>
          <a:p>
            <a:pPr lvl="2">
              <a:defRPr/>
            </a:pPr>
            <a:r>
              <a:rPr lang="en-US" dirty="0">
                <a:solidFill>
                  <a:prstClr val="black"/>
                </a:solidFill>
              </a:rPr>
              <a:t>Butterfly</a:t>
            </a:r>
          </a:p>
          <a:p>
            <a:pPr lvl="2">
              <a:defRPr/>
            </a:pPr>
            <a:r>
              <a:rPr lang="en-US" dirty="0">
                <a:solidFill>
                  <a:prstClr val="black"/>
                </a:solidFill>
              </a:rPr>
              <a:t>Clownfish</a:t>
            </a:r>
          </a:p>
          <a:p>
            <a:pPr lvl="2">
              <a:defRPr/>
            </a:pPr>
            <a:r>
              <a:rPr lang="en-US" dirty="0">
                <a:solidFill>
                  <a:prstClr val="black"/>
                </a:solidFill>
              </a:rPr>
              <a:t>Puffers</a:t>
            </a:r>
          </a:p>
          <a:p>
            <a:pPr lvl="2">
              <a:defRPr/>
            </a:pPr>
            <a:r>
              <a:rPr lang="en-US" dirty="0">
                <a:solidFill>
                  <a:prstClr val="black"/>
                </a:solidFill>
              </a:rPr>
              <a:t>Seahorse</a:t>
            </a:r>
          </a:p>
          <a:p>
            <a:pPr lvl="2">
              <a:defRPr/>
            </a:pPr>
            <a:r>
              <a:rPr lang="en-US" dirty="0">
                <a:solidFill>
                  <a:prstClr val="black"/>
                </a:solidFill>
              </a:rPr>
              <a:t>Tang</a:t>
            </a:r>
          </a:p>
          <a:p>
            <a:pPr marL="0" indent="0"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01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Freshwater Fish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Live in freshwater the majority or entirety of their lives</a:t>
            </a: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Thrive in a large variety of environments with larger numbers in tropical areas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Inhabit lakes, ponds, streams, rivers, wetlands, marshes and more</a:t>
            </a:r>
          </a:p>
        </p:txBody>
      </p:sp>
    </p:spTree>
    <p:extLst>
      <p:ext uri="{BB962C8B-B14F-4D97-AF65-F5344CB8AC3E}">
        <p14:creationId xmlns:p14="http://schemas.microsoft.com/office/powerpoint/2010/main" val="1334891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Bettas</a:t>
            </a:r>
          </a:p>
        </p:txBody>
      </p:sp>
      <p:sp>
        <p:nvSpPr>
          <p:cNvPr id="179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Come in a wide variety                                              of bright colors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also known as                                           Siamese Fighting Fish                                          because of their                                                  aggressive nature                                                 towards other fish,                                           including other </a:t>
            </a:r>
            <a:r>
              <a:rPr lang="en-US" altLang="en-US" dirty="0" err="1" smtClean="0">
                <a:latin typeface="Arial" charset="0"/>
                <a:cs typeface="Arial" charset="0"/>
              </a:rPr>
              <a:t>bettas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8194" name="Picture 2" descr="C:\Users\angela\Desktop\Dog Photos\shutterstock_181909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1371601"/>
            <a:ext cx="3048000" cy="301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8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Cichlids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more than 1,000 species identified around the world</a:t>
            </a:r>
          </a:p>
          <a:p>
            <a:r>
              <a:rPr lang="en-US" dirty="0" smtClean="0"/>
              <a:t>Most often come in bright colors and thrive in tropical areas</a:t>
            </a:r>
            <a:endParaRPr lang="en-US" dirty="0"/>
          </a:p>
        </p:txBody>
      </p:sp>
      <p:pic>
        <p:nvPicPr>
          <p:cNvPr id="4" name="Picture 2" descr="C:\Users\angela\Desktop\Dog Photos\shutterstock_175878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55446"/>
            <a:ext cx="4114800" cy="27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4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To examine popular species of other and exotic companion animals.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To identify the characteristics of common companion breeds.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To understand which breeds are appropriate for different settings and uses. 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351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Goldfish</a:t>
            </a:r>
          </a:p>
        </p:txBody>
      </p:sp>
      <p:sp>
        <p:nvSpPr>
          <p:cNvPr id="180227" name="Content Placeholder 2"/>
          <p:cNvSpPr>
            <a:spLocks noGrp="1"/>
          </p:cNvSpPr>
          <p:nvPr>
            <p:ph idx="1"/>
          </p:nvPr>
        </p:nvSpPr>
        <p:spPr>
          <a:xfrm>
            <a:off x="1905000" y="12192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As their name implies, are often golden in color, with others coming in white, black and combinations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descendants of wild carp 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0242" name="Picture 2" descr="C:\Users\angela\Desktop\Dog Photos\shutterstock_166331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01378"/>
            <a:ext cx="4267200" cy="284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Gourami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in a wide variety                                            of colors, sizes and                                      patterns</a:t>
            </a:r>
          </a:p>
          <a:p>
            <a:r>
              <a:rPr lang="en-US" dirty="0" smtClean="0"/>
              <a:t>Are known for their                                                   unique physical features                                        including “kissing”                                            Gourami which feed                                      and breathe in a manner giving the impression of kissing</a:t>
            </a:r>
            <a:endParaRPr lang="en-US" dirty="0"/>
          </a:p>
        </p:txBody>
      </p:sp>
      <p:pic>
        <p:nvPicPr>
          <p:cNvPr id="11266" name="Picture 2" descr="C:\Users\angela\Desktop\Dog Photos\shutterstock_141420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78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655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Guppies</a:t>
            </a:r>
          </a:p>
        </p:txBody>
      </p:sp>
      <p:sp>
        <p:nvSpPr>
          <p:cNvPr id="181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Come in a large variety of colors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Include more than 300 different varieties of fish, native primarily to South and Central  America</a:t>
            </a:r>
          </a:p>
        </p:txBody>
      </p:sp>
      <p:pic>
        <p:nvPicPr>
          <p:cNvPr id="12290" name="Picture 2" descr="C:\Users\angela\Desktop\Dog Photos\shutterstock_1408341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8885" r="6516" b="4967"/>
          <a:stretch/>
        </p:blipFill>
        <p:spPr bwMode="auto">
          <a:xfrm>
            <a:off x="5181601" y="3276601"/>
            <a:ext cx="3599873" cy="283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9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Mollies</a:t>
            </a:r>
          </a:p>
        </p:txBody>
      </p:sp>
      <p:sp>
        <p:nvSpPr>
          <p:cNvPr id="182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live-bearers which                                       come in large varieties                                             of colors and patterns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Include two different                                              varieties: </a:t>
            </a:r>
            <a:r>
              <a:rPr lang="en-US" altLang="en-US" dirty="0" err="1" smtClean="0">
                <a:latin typeface="Arial" charset="0"/>
                <a:cs typeface="Arial" charset="0"/>
              </a:rPr>
              <a:t>sailfin</a:t>
            </a:r>
            <a:r>
              <a:rPr lang="en-US" altLang="en-US" dirty="0" smtClean="0">
                <a:latin typeface="Arial" charset="0"/>
                <a:cs typeface="Arial" charset="0"/>
              </a:rPr>
              <a:t> and                                            short finned </a:t>
            </a: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3314" name="Picture 2" descr="C:\Users\angela\Desktop\Dog Photos\shutterstock_204335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2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Tetra</a:t>
            </a:r>
          </a:p>
        </p:txBody>
      </p:sp>
      <p:sp>
        <p:nvSpPr>
          <p:cNvPr id="183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Come in a large variety of colors with a shiny silver body often dominating their appearance 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Are active schooling fish in need of a peaceful aquarium environment </a:t>
            </a:r>
          </a:p>
        </p:txBody>
      </p:sp>
      <p:pic>
        <p:nvPicPr>
          <p:cNvPr id="14338" name="Picture 2" descr="C:\Users\angela\Desktop\Dog Photos\shutterstock_800849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6" b="6018"/>
          <a:stretch/>
        </p:blipFill>
        <p:spPr bwMode="auto">
          <a:xfrm>
            <a:off x="4114800" y="3983182"/>
            <a:ext cx="3962400" cy="227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6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Saltwater Fish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Live in saltwater the majority or entirety of their lives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Thrive in a large variety of environments with larger numbers in tropical areas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Inhabit oceans, seas and saltwater lakes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36319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Angelfish</a:t>
            </a:r>
          </a:p>
        </p:txBody>
      </p:sp>
      <p:sp>
        <p:nvSpPr>
          <p:cNvPr id="185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brightly colored fish coming in a large variety of colors and patterns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Come in more than 85 different varieties and species </a:t>
            </a:r>
          </a:p>
        </p:txBody>
      </p:sp>
      <p:pic>
        <p:nvPicPr>
          <p:cNvPr id="15362" name="Picture 2" descr="C:\Users\angela\Desktop\Dog Photos\shutterstock_1354405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87133"/>
            <a:ext cx="4343400" cy="312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9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Butterfly</a:t>
            </a:r>
          </a:p>
        </p:txBody>
      </p:sp>
      <p:sp>
        <p:nvSpPr>
          <p:cNvPr id="186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Is a brightly colored fish best known for its distinct linear body patterns and narrow mouth which is used for siphoning food from crevices in coral reefs 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currently endangered due to habitat destruction, pollution                                          and increased                                        predation </a:t>
            </a:r>
          </a:p>
        </p:txBody>
      </p:sp>
      <p:pic>
        <p:nvPicPr>
          <p:cNvPr id="16386" name="Picture 2" descr="C:\Users\angela\Desktop\Dog Photos\shutterstock_932432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 t="6481" r="9885" b="5303"/>
          <a:stretch/>
        </p:blipFill>
        <p:spPr bwMode="auto">
          <a:xfrm>
            <a:off x="6477000" y="3848966"/>
            <a:ext cx="3403600" cy="253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Clownfish</a:t>
            </a:r>
          </a:p>
        </p:txBody>
      </p:sp>
      <p:sp>
        <p:nvSpPr>
          <p:cNvPr id="187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Is a brightly colored fish most recognized for its orange color, white vertical body stripes and black fin tips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Create a symbiotic bond with dangerous sea anemones for                                        protection from                                          predators </a:t>
            </a:r>
          </a:p>
        </p:txBody>
      </p:sp>
      <p:pic>
        <p:nvPicPr>
          <p:cNvPr id="17410" name="Picture 2" descr="C:\Users\angela\Desktop\Dog Photos\shutterstock_1410512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31644"/>
            <a:ext cx="4114800" cy="274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5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several species whom come in mostly tan and sandy colors with a wide variety of markings and patterns</a:t>
            </a:r>
          </a:p>
          <a:p>
            <a:r>
              <a:rPr lang="en-US" dirty="0" smtClean="0"/>
              <a:t>Are primarily native to tropical areas</a:t>
            </a:r>
          </a:p>
          <a:p>
            <a:r>
              <a:rPr lang="en-US" dirty="0" smtClean="0"/>
              <a:t>Are known for their                                              unique defense                                            mechanism which                                             allows them to swell                                                    with water when                                                   threatened</a:t>
            </a:r>
            <a:endParaRPr lang="en-US" dirty="0"/>
          </a:p>
        </p:txBody>
      </p:sp>
      <p:pic>
        <p:nvPicPr>
          <p:cNvPr id="4" name="Picture 3" descr="C:\Users\angela\Desktop\Dog Photos\shutterstock_172196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53" y="38862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1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Other Companion Animals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Include the following: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/>
              <a:t>b</a:t>
            </a:r>
            <a:r>
              <a:rPr lang="en-US" dirty="0" smtClean="0"/>
              <a:t>irds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/>
              <a:t>f</a:t>
            </a:r>
            <a:r>
              <a:rPr lang="en-US" dirty="0" smtClean="0"/>
              <a:t>ish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/>
              <a:t>g</a:t>
            </a:r>
            <a:r>
              <a:rPr lang="en-US" dirty="0" smtClean="0"/>
              <a:t>uinea pigs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/>
              <a:t>h</a:t>
            </a:r>
            <a:r>
              <a:rPr lang="en-US" dirty="0" smtClean="0"/>
              <a:t>amsters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rabbits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amphibians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dirty="0" smtClean="0"/>
              <a:t>reptiles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9595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Seahorse</a:t>
            </a:r>
          </a:p>
        </p:txBody>
      </p:sp>
      <p:sp>
        <p:nvSpPr>
          <p:cNvPr id="188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unique fish coming in                                              a variety of colors with thick                                     scales and long snake-like                                   tails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Males give birth to live young,                                         something unique to their                           genus </a:t>
            </a:r>
          </a:p>
        </p:txBody>
      </p:sp>
      <p:pic>
        <p:nvPicPr>
          <p:cNvPr id="18434" name="Picture 2" descr="C:\Users\angela\Desktop\Dog Photos\shutterstock_1692295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5" r="20018"/>
          <a:stretch/>
        </p:blipFill>
        <p:spPr bwMode="auto">
          <a:xfrm>
            <a:off x="7848600" y="1371600"/>
            <a:ext cx="223949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2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Tang</a:t>
            </a:r>
          </a:p>
        </p:txBody>
      </p:sp>
      <p:sp>
        <p:nvSpPr>
          <p:cNvPr id="189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Come in a large variety of colors, often very bright in appearance 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Are heavily reliant upon coral reef environments </a:t>
            </a:r>
          </a:p>
        </p:txBody>
      </p:sp>
      <p:pic>
        <p:nvPicPr>
          <p:cNvPr id="19458" name="Picture 2" descr="C:\Users\angela\Desktop\Dog Photos\shutterstock_1290224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48250"/>
            <a:ext cx="4114800" cy="273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19400" y="1143001"/>
            <a:ext cx="83058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Breeds of Companion Animals: Exotics</a:t>
            </a:r>
          </a:p>
        </p:txBody>
      </p:sp>
      <p:sp>
        <p:nvSpPr>
          <p:cNvPr id="3" name="Title 3"/>
          <p:cNvSpPr>
            <a:spLocks noGrp="1"/>
          </p:cNvSpPr>
          <p:nvPr>
            <p:ph type="ctrTitle"/>
          </p:nvPr>
        </p:nvSpPr>
        <p:spPr>
          <a:xfrm>
            <a:off x="1524000" y="3200401"/>
            <a:ext cx="7696200" cy="1470025"/>
          </a:xfrm>
        </p:spPr>
        <p:txBody>
          <a:bodyPr/>
          <a:lstStyle/>
          <a:p>
            <a:pPr algn="r"/>
            <a:r>
              <a:rPr lang="en-US" b="1" dirty="0" smtClean="0"/>
              <a:t>Guinea Pigs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543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Guinea Pigs </a:t>
            </a:r>
          </a:p>
        </p:txBody>
      </p:sp>
      <p:sp>
        <p:nvSpPr>
          <p:cNvPr id="194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Are small rodents native to South America</a:t>
            </a:r>
          </a:p>
          <a:p>
            <a:r>
              <a:rPr lang="en-US" altLang="en-US" dirty="0" smtClean="0">
                <a:latin typeface="Arial" charset="0"/>
                <a:cs typeface="Arial" charset="0"/>
              </a:rPr>
              <a:t>Include the following breeds: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</a:t>
            </a:r>
            <a:r>
              <a:rPr lang="en-US" altLang="en-US" dirty="0" smtClean="0">
                <a:latin typeface="Arial" charset="0"/>
                <a:cs typeface="Arial" charset="0"/>
              </a:rPr>
              <a:t>byssinian 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A</a:t>
            </a:r>
            <a:r>
              <a:rPr lang="en-US" altLang="en-US" dirty="0" smtClean="0">
                <a:latin typeface="Arial" charset="0"/>
                <a:cs typeface="Arial" charset="0"/>
              </a:rPr>
              <a:t>merican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C</a:t>
            </a:r>
            <a:r>
              <a:rPr lang="en-US" altLang="en-US" dirty="0" smtClean="0">
                <a:latin typeface="Arial" charset="0"/>
                <a:cs typeface="Arial" charset="0"/>
              </a:rPr>
              <a:t>oronet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P</a:t>
            </a:r>
            <a:r>
              <a:rPr lang="en-US" altLang="en-US" dirty="0" smtClean="0">
                <a:latin typeface="Arial" charset="0"/>
                <a:cs typeface="Arial" charset="0"/>
              </a:rPr>
              <a:t>eruvian</a:t>
            </a:r>
          </a:p>
          <a:p>
            <a:pPr lvl="1"/>
            <a:r>
              <a:rPr lang="en-US" altLang="en-US" dirty="0" err="1">
                <a:latin typeface="Arial" charset="0"/>
                <a:cs typeface="Arial" charset="0"/>
              </a:rPr>
              <a:t>S</a:t>
            </a:r>
            <a:r>
              <a:rPr lang="en-US" altLang="en-US" dirty="0" err="1" smtClean="0">
                <a:latin typeface="Arial" charset="0"/>
                <a:cs typeface="Arial" charset="0"/>
              </a:rPr>
              <a:t>ilkie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</a:t>
            </a:r>
            <a:r>
              <a:rPr lang="en-US" altLang="en-US" dirty="0" smtClean="0">
                <a:latin typeface="Arial" charset="0"/>
                <a:cs typeface="Arial" charset="0"/>
              </a:rPr>
              <a:t>kinny 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</a:t>
            </a:r>
            <a:r>
              <a:rPr lang="en-US" altLang="en-US" dirty="0" smtClean="0">
                <a:latin typeface="Arial" charset="0"/>
                <a:cs typeface="Arial" charset="0"/>
              </a:rPr>
              <a:t>eddy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T</a:t>
            </a:r>
            <a:r>
              <a:rPr lang="en-US" altLang="en-US" dirty="0" smtClean="0">
                <a:latin typeface="Arial" charset="0"/>
                <a:cs typeface="Arial" charset="0"/>
              </a:rPr>
              <a:t>exel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W</a:t>
            </a:r>
            <a:r>
              <a:rPr lang="en-US" altLang="en-US" dirty="0" smtClean="0">
                <a:latin typeface="Arial" charset="0"/>
                <a:cs typeface="Arial" charset="0"/>
              </a:rPr>
              <a:t>hite crested </a:t>
            </a:r>
          </a:p>
        </p:txBody>
      </p:sp>
    </p:spTree>
    <p:extLst>
      <p:ext uri="{BB962C8B-B14F-4D97-AF65-F5344CB8AC3E}">
        <p14:creationId xmlns:p14="http://schemas.microsoft.com/office/powerpoint/2010/main" val="1517606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Guinea Pig Behavior</a:t>
            </a:r>
          </a:p>
        </p:txBody>
      </p:sp>
      <p:sp>
        <p:nvSpPr>
          <p:cNvPr id="195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Includes the following: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active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territorial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affectionate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observant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alert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emotional</a:t>
            </a: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38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Abyssinians</a:t>
            </a:r>
          </a:p>
        </p:txBody>
      </p:sp>
      <p:sp>
        <p:nvSpPr>
          <p:cNvPr id="196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Come in a wide                                              variety of colors and                                                 color patterns with                                                eight patterns called                                               rosettes appearing                                            symmetrically                                            throughout the coat</a:t>
            </a: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2" name="Picture 2" descr="C:\Users\angela\Desktop\Dog Photos\shutterstock_912309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7941" r="5274"/>
          <a:stretch/>
        </p:blipFill>
        <p:spPr bwMode="auto">
          <a:xfrm>
            <a:off x="6438810" y="1752600"/>
            <a:ext cx="3543390" cy="258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205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American</a:t>
            </a:r>
          </a:p>
        </p:txBody>
      </p:sp>
      <p:sp>
        <p:nvSpPr>
          <p:cNvPr id="197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Come in a wide variety of color options and coat patterns 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Are the most common guinea pigs found in stores </a:t>
            </a:r>
          </a:p>
        </p:txBody>
      </p:sp>
      <p:pic>
        <p:nvPicPr>
          <p:cNvPr id="5" name="Picture 18" descr="C:\Users\angela\Desktop\Dog Photos\shutterstock_127524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1"/>
            <a:ext cx="4648200" cy="250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629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Coronet</a:t>
            </a:r>
          </a:p>
        </p:txBody>
      </p:sp>
      <p:sp>
        <p:nvSpPr>
          <p:cNvPr id="198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Come in a wide                                                variety of colors and                                                      coat patterns </a:t>
            </a:r>
          </a:p>
          <a:p>
            <a:r>
              <a:rPr lang="en-US" altLang="en-US" dirty="0" smtClean="0">
                <a:latin typeface="Arial" charset="0"/>
                <a:cs typeface="Arial" charset="0"/>
              </a:rPr>
              <a:t>Have long and flowing                                                          hair, strongly desired                                                      at breed shows </a:t>
            </a:r>
          </a:p>
        </p:txBody>
      </p:sp>
      <p:pic>
        <p:nvPicPr>
          <p:cNvPr id="5" name="Picture 9" descr="C:\Users\angela\Desktop\Dog Photos\shutterstock_566680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1" t="19294" r="11563" b="9380"/>
          <a:stretch/>
        </p:blipFill>
        <p:spPr bwMode="auto">
          <a:xfrm>
            <a:off x="6553201" y="1371601"/>
            <a:ext cx="35909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19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Peruvian</a:t>
            </a:r>
          </a:p>
        </p:txBody>
      </p:sp>
      <p:sp>
        <p:nvSpPr>
          <p:cNvPr id="199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Come in a wide variety of color options and coat patterns 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Hair grows forward over their head and down their back, giving them a circular appearance from above </a:t>
            </a:r>
          </a:p>
        </p:txBody>
      </p:sp>
      <p:pic>
        <p:nvPicPr>
          <p:cNvPr id="5" name="Picture 23" descr="C:\Users\angela\Desktop\Dog Photos\shutterstock_1715734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5" r="4319" b="3085"/>
          <a:stretch/>
        </p:blipFill>
        <p:spPr bwMode="auto">
          <a:xfrm>
            <a:off x="4114801" y="3886200"/>
            <a:ext cx="40100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907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Silkie</a:t>
            </a:r>
          </a:p>
        </p:txBody>
      </p:sp>
      <p:sp>
        <p:nvSpPr>
          <p:cNvPr id="200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Come in a wide variety of mostly light color options and color patterns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Have long flowing hair with a soft and flowing texture identified by breeders and enthusiasts as “silky” </a:t>
            </a:r>
          </a:p>
        </p:txBody>
      </p:sp>
      <p:pic>
        <p:nvPicPr>
          <p:cNvPr id="5" name="Picture 6" descr="C:\Users\angela\Desktop\Dog Photos\shutterstock_358937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4167" r="3125" b="14584"/>
          <a:stretch/>
        </p:blipFill>
        <p:spPr bwMode="auto">
          <a:xfrm>
            <a:off x="3886200" y="4038600"/>
            <a:ext cx="4648200" cy="226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47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19400" y="1143001"/>
            <a:ext cx="83058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Breeds of Companion Animals: Exotics</a:t>
            </a:r>
          </a:p>
        </p:txBody>
      </p:sp>
      <p:sp>
        <p:nvSpPr>
          <p:cNvPr id="3" name="Title 3"/>
          <p:cNvSpPr>
            <a:spLocks noGrp="1"/>
          </p:cNvSpPr>
          <p:nvPr>
            <p:ph type="ctrTitle"/>
          </p:nvPr>
        </p:nvSpPr>
        <p:spPr>
          <a:xfrm>
            <a:off x="1524000" y="3200401"/>
            <a:ext cx="7696200" cy="1470025"/>
          </a:xfrm>
        </p:spPr>
        <p:txBody>
          <a:bodyPr/>
          <a:lstStyle/>
          <a:p>
            <a:pPr algn="r"/>
            <a:r>
              <a:rPr lang="en-US" b="1" dirty="0" smtClean="0"/>
              <a:t>Birds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46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Skinny</a:t>
            </a:r>
          </a:p>
        </p:txBody>
      </p:sp>
      <p:sp>
        <p:nvSpPr>
          <p:cNvPr id="201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Are mostly hairless guinea pigs with soft pink skin and black patterns covering various parts of their body </a:t>
            </a:r>
          </a:p>
          <a:p>
            <a:r>
              <a:rPr lang="en-US" altLang="en-US" dirty="0" smtClean="0">
                <a:latin typeface="Arial" charset="0"/>
                <a:cs typeface="Arial" charset="0"/>
              </a:rPr>
              <a:t>Are more susceptible to environmental extremes such as temperature and weather </a:t>
            </a:r>
          </a:p>
          <a:p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28" descr="C:\Users\angela\Desktop\Dog Photos\shutterstock_1896468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t="25753" r="19688" b="19667"/>
          <a:stretch/>
        </p:blipFill>
        <p:spPr bwMode="auto">
          <a:xfrm>
            <a:off x="4685766" y="3981450"/>
            <a:ext cx="369623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61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Teddy</a:t>
            </a:r>
          </a:p>
        </p:txBody>
      </p:sp>
      <p:sp>
        <p:nvSpPr>
          <p:cNvPr id="202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Come in wide variety                                                of color options and                                             color patterns with                                                   wiry and dense hair</a:t>
            </a:r>
          </a:p>
          <a:p>
            <a:r>
              <a:rPr lang="en-US" altLang="en-US" dirty="0" smtClean="0">
                <a:latin typeface="Arial" charset="0"/>
                <a:cs typeface="Arial" charset="0"/>
              </a:rPr>
              <a:t>Have resilient coats                            adapted for tough                                    weather conditions   </a:t>
            </a:r>
          </a:p>
        </p:txBody>
      </p:sp>
      <p:pic>
        <p:nvPicPr>
          <p:cNvPr id="5" name="Picture 16" descr="C:\Users\angela\Desktop\Dog Photos\shutterstock_1187606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1" t="15300" r="16874" b="4606"/>
          <a:stretch/>
        </p:blipFill>
        <p:spPr bwMode="auto">
          <a:xfrm>
            <a:off x="6629401" y="1524000"/>
            <a:ext cx="327526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032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Texel</a:t>
            </a:r>
          </a:p>
        </p:txBody>
      </p:sp>
      <p:sp>
        <p:nvSpPr>
          <p:cNvPr id="203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Come in a wide variety of mostly light color options and color patterns</a:t>
            </a:r>
          </a:p>
          <a:p>
            <a:r>
              <a:rPr lang="en-US" altLang="en-US" smtClean="0">
                <a:latin typeface="Arial" charset="0"/>
                <a:cs typeface="Arial" charset="0"/>
              </a:rPr>
              <a:t>Have long and soft hair that is formed into curls or ringlets 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5" name="Picture 11" descr="C:\Users\angela\Desktop\Dog Photos\shutterstock_621269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18353" r="3438" b="8235"/>
          <a:stretch/>
        </p:blipFill>
        <p:spPr bwMode="auto">
          <a:xfrm>
            <a:off x="4191001" y="3429000"/>
            <a:ext cx="5362575" cy="284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2505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White Crested</a:t>
            </a:r>
          </a:p>
        </p:txBody>
      </p:sp>
      <p:sp>
        <p:nvSpPr>
          <p:cNvPr id="204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Are most often tan in color with a breed-specific white rosette located on the top of their head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5" name="Picture 24" descr="C:\Users\angela\Desktop\Dog Photos\shutterstock_1735817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6335" r="10000"/>
          <a:stretch/>
        </p:blipFill>
        <p:spPr bwMode="auto">
          <a:xfrm>
            <a:off x="5562600" y="2743201"/>
            <a:ext cx="3200400" cy="348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8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Birds</a:t>
            </a:r>
          </a:p>
        </p:txBody>
      </p:sp>
      <p:sp>
        <p:nvSpPr>
          <p:cNvPr id="162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warm-blooded, egg laying, feather covered vertebrates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Commonly used as pets include the following breeds: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African Grey Parrots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Amazon Parrots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Canaries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Cockatiels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Cockatoo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Macaws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Parakeets</a:t>
            </a:r>
          </a:p>
        </p:txBody>
      </p:sp>
    </p:spTree>
    <p:extLst>
      <p:ext uri="{BB962C8B-B14F-4D97-AF65-F5344CB8AC3E}">
        <p14:creationId xmlns:p14="http://schemas.microsoft.com/office/powerpoint/2010/main" val="40001421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Bird Behavior</a:t>
            </a:r>
          </a:p>
        </p:txBody>
      </p:sp>
      <p:sp>
        <p:nvSpPr>
          <p:cNvPr id="163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Is characterized by the following: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easily tamed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intelligent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social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responsive</a:t>
            </a:r>
          </a:p>
          <a:p>
            <a:pPr lvl="1" eaLnBrk="1" hangingPunct="1"/>
            <a:r>
              <a:rPr lang="en-US" altLang="en-US" smtClean="0">
                <a:latin typeface="Arial" charset="0"/>
                <a:cs typeface="Arial" charset="0"/>
              </a:rPr>
              <a:t>strong personalities</a:t>
            </a: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32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African Grey</a:t>
            </a:r>
          </a:p>
        </p:txBody>
      </p:sp>
      <p:sp>
        <p:nvSpPr>
          <p:cNvPr id="164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Comes in several shades of                                   grey feathers with other                                 colors often mixed in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Are intelligent birds with                                    observant qualities utilized                                       for understanding their                                environment </a:t>
            </a:r>
          </a:p>
        </p:txBody>
      </p:sp>
      <p:pic>
        <p:nvPicPr>
          <p:cNvPr id="1026" name="Picture 2" descr="C:\Users\angela\Desktop\Dog Photos\shutterstock_58830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1676400"/>
            <a:ext cx="20605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6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Amazon Parrots</a:t>
            </a:r>
          </a:p>
        </p:txBody>
      </p:sp>
      <p:sp>
        <p:nvSpPr>
          <p:cNvPr id="165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Are covered in predominantly green feathers with other colors on various parts of their body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Are intelligent and playful</a:t>
            </a: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2050" name="Picture 2" descr="C:\Users\angela\Desktop\Dog Photos\shutterstock_1817615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5"/>
          <a:stretch/>
        </p:blipFill>
        <p:spPr bwMode="auto">
          <a:xfrm>
            <a:off x="4858327" y="3505200"/>
            <a:ext cx="3050166" cy="262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9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Canaries</a:t>
            </a:r>
          </a:p>
        </p:txBody>
      </p:sp>
      <p:sp>
        <p:nvSpPr>
          <p:cNvPr id="166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Come in an array of brightly colored feathers 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Are noted for their desire to sing on a regular basis </a:t>
            </a:r>
          </a:p>
        </p:txBody>
      </p:sp>
      <p:pic>
        <p:nvPicPr>
          <p:cNvPr id="3074" name="Picture 2" descr="C:\Users\angela\Desktop\Dog Photos\shutterstock_1773553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94182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8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1085</Words>
  <Application>Microsoft Office PowerPoint</Application>
  <PresentationFormat>Widescreen</PresentationFormat>
  <Paragraphs>201</Paragraphs>
  <Slides>43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 Unicode MS</vt:lpstr>
      <vt:lpstr>Arial</vt:lpstr>
      <vt:lpstr>Calibri</vt:lpstr>
      <vt:lpstr>Times New Roman</vt:lpstr>
      <vt:lpstr>Custom Design</vt:lpstr>
      <vt:lpstr>PowerPoint Presentation</vt:lpstr>
      <vt:lpstr>Objectives</vt:lpstr>
      <vt:lpstr> Other Companion Animals </vt:lpstr>
      <vt:lpstr>Birds</vt:lpstr>
      <vt:lpstr>Birds</vt:lpstr>
      <vt:lpstr>Bird Behavior</vt:lpstr>
      <vt:lpstr>African Grey</vt:lpstr>
      <vt:lpstr>Amazon Parrots</vt:lpstr>
      <vt:lpstr>Canaries</vt:lpstr>
      <vt:lpstr>Cockatiels</vt:lpstr>
      <vt:lpstr>Cockatoos</vt:lpstr>
      <vt:lpstr>Macaws</vt:lpstr>
      <vt:lpstr>Parakeets</vt:lpstr>
      <vt:lpstr>Fish</vt:lpstr>
      <vt:lpstr> Fish </vt:lpstr>
      <vt:lpstr>Fish</vt:lpstr>
      <vt:lpstr>Freshwater Fish</vt:lpstr>
      <vt:lpstr>Bettas</vt:lpstr>
      <vt:lpstr>Cichlids</vt:lpstr>
      <vt:lpstr>Goldfish</vt:lpstr>
      <vt:lpstr>Gourami</vt:lpstr>
      <vt:lpstr>Guppies</vt:lpstr>
      <vt:lpstr>Mollies</vt:lpstr>
      <vt:lpstr>Tetra</vt:lpstr>
      <vt:lpstr>Saltwater Fish</vt:lpstr>
      <vt:lpstr>Angelfish</vt:lpstr>
      <vt:lpstr>Butterfly</vt:lpstr>
      <vt:lpstr>Clownfish</vt:lpstr>
      <vt:lpstr>Puffers</vt:lpstr>
      <vt:lpstr>Seahorse</vt:lpstr>
      <vt:lpstr>Tang</vt:lpstr>
      <vt:lpstr>Guinea Pigs</vt:lpstr>
      <vt:lpstr>Guinea Pigs </vt:lpstr>
      <vt:lpstr>Guinea Pig Behavior</vt:lpstr>
      <vt:lpstr>Abyssinians</vt:lpstr>
      <vt:lpstr>American</vt:lpstr>
      <vt:lpstr>Coronet</vt:lpstr>
      <vt:lpstr>Peruvian</vt:lpstr>
      <vt:lpstr>Silkie</vt:lpstr>
      <vt:lpstr>Skinny</vt:lpstr>
      <vt:lpstr>Teddy</vt:lpstr>
      <vt:lpstr>Texel</vt:lpstr>
      <vt:lpstr>White Crested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Boroughs</dc:creator>
  <cp:lastModifiedBy>Seth Boroughs</cp:lastModifiedBy>
  <cp:revision>1</cp:revision>
  <dcterms:created xsi:type="dcterms:W3CDTF">2016-05-18T19:35:06Z</dcterms:created>
  <dcterms:modified xsi:type="dcterms:W3CDTF">2016-05-18T19:37:46Z</dcterms:modified>
</cp:coreProperties>
</file>