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7" r:id="rId3"/>
    <p:sldMasterId id="2147483671" r:id="rId4"/>
  </p:sldMasterIdLst>
  <p:notesMasterIdLst>
    <p:notesMasterId r:id="rId53"/>
  </p:notesMasterIdLst>
  <p:handoutMasterIdLst>
    <p:handoutMasterId r:id="rId54"/>
  </p:handoutMasterIdLst>
  <p:sldIdLst>
    <p:sldId id="293" r:id="rId5"/>
    <p:sldId id="302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3" r:id="rId22"/>
    <p:sldId id="284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310" r:id="rId34"/>
    <p:sldId id="311" r:id="rId35"/>
    <p:sldId id="285" r:id="rId36"/>
    <p:sldId id="286" r:id="rId37"/>
    <p:sldId id="287" r:id="rId38"/>
    <p:sldId id="288" r:id="rId39"/>
    <p:sldId id="312" r:id="rId40"/>
    <p:sldId id="313" r:id="rId41"/>
    <p:sldId id="289" r:id="rId42"/>
    <p:sldId id="290" r:id="rId43"/>
    <p:sldId id="291" r:id="rId44"/>
    <p:sldId id="294" r:id="rId45"/>
    <p:sldId id="295" r:id="rId46"/>
    <p:sldId id="296" r:id="rId47"/>
    <p:sldId id="303" r:id="rId48"/>
    <p:sldId id="297" r:id="rId49"/>
    <p:sldId id="298" r:id="rId50"/>
    <p:sldId id="306" r:id="rId51"/>
    <p:sldId id="304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794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5E5A2-2905-4BA7-9B45-44A988C61C80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CC1D2-F42E-438A-80F4-D2AD2022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71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61720F-214C-46D4-B63A-245397697250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EE16A0-4EAF-404C-9A72-46FC3699D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31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FF59CC9D-2D46-46E0-A191-D8D3DABF0AD7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44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4437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91D3D54-A733-4202-9C2F-77F2AEB7D314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CFB2BA9-0345-4FF9-B6C6-690D5AF72F0B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249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50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2501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0E5C02DA-01B9-4342-8DAC-00672E344BD0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14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05913312-12DF-4595-B8F4-2D0A348C1F85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15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352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52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3525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266EEA91-26B4-4235-842D-61CF9E9510BB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15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173BDE0D-97CF-478E-BB90-7C14DFCA3215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16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454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5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4549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06329DEA-0DC1-4426-822F-98AB3AC87B76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16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420E7FEC-A1FD-4934-BDFD-7038DD9ADD4E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17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557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7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5573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10EDC01E-6F22-49CC-9E23-BA12FEECF1EE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17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52EB58AB-7AE4-46E2-AE78-B5B6E77E856D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18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478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478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4789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C1CFA48C-4258-45B3-AA6D-2334989D25A3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18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1AE0E304-D5EC-4378-85C9-E90E073F602E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19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581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8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5813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79B33B62-606F-4F3E-900D-CEB562B36A5F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19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1416C1E4-7337-4DB1-A261-A6FB863E28DE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20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659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659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6597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4C31D198-9183-41D5-B077-ABAFD6C3A77A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20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7C8D6FF8-57F2-49AA-86DB-DD3640488969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21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761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76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7621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D3BB966-B67C-4C40-9E6C-39637AF82812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21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FF4FF36D-1096-4CFA-852F-A29F6965379B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4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4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45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C129B790-17D0-435D-9A80-73CB535104D7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24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72E4036F-970B-4DBE-9135-838A3CCC979D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25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966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966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9669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EBCF40DF-761A-4D18-B579-D19528FC63AC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25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6A1E61C7-9DF9-4897-BCC9-42850D08EEF7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545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5461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7246BCB3-ECC1-4512-A0F1-F5B793D3E0CF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2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4EABC4B6-7121-4341-B209-197F101CAA8B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26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069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0693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1D8DCD18-392A-4425-87FE-E39B5B3BDE8B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26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5F8F4FC-D22B-427B-A417-B25B07E48496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27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171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171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1717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1A92AE4-F5E2-432F-BA1E-B68A9C55F33B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27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9B6B4F89-796A-4C15-86F0-9743B40C929F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28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273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4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2741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09D19E0A-033F-45DB-8EA3-482586A7B59C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28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53B7E9A5-4DD2-4D4B-AF37-5D3DA596D7C3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29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376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376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3765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07061F0F-97D3-441E-AF27-30358E95C37D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29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5D7FA37E-522F-47BA-9588-53341B57490D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32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68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68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6837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D2CEAE6-E7E0-4A9B-85D9-3C621514D622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32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9B747B2A-FF9A-42ED-B6A3-BEC36B6C3EFE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33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785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8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7861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A44DCFE9-2E30-4420-98BB-347C8C2A1117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33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180007AF-DF5C-4106-B425-E0DE6F794619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34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88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88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885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317F602-6B94-4A68-A451-4853CE466CA3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34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CC4F4F04-F3D6-41AF-B154-BBB291F15B65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35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90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9909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33BC9E9B-5034-4E69-B359-9EC444E87A56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35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DB4736EE-129E-446B-8442-25036F3D1DA4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48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448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4485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F28FFE09-4678-4EF5-B102-D393BE6D75CB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48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A6D99328-B39E-42EE-B0A4-C108639B1641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3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533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533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5333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A29EE4B-83CE-488A-B59B-B05271FA7471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3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548DEF45-72AD-45BE-B76F-E1C8A00ECAB2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635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6357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089C45E7-9BC7-41EA-AFFC-85DF4C9757BE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4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818991FC-860A-4D13-8B01-D5A82F5A09DD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5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737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738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7381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3C2110D8-1022-4971-BC00-17080B63AF03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5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ED58CB5B-CD41-41C5-BFDE-C0C7F9FB8F44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6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0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05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1F5C5B71-C022-44CA-B745-924697FADF65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6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328CEB10-0F8B-41B6-B2DD-D7C9978B1546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7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942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9429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4FF76B84-B946-4AFD-81EA-CCB933CC5F6E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7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D3FDA7CE-01D3-48B6-90E4-F10FD13ABBE6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10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045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45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0453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CA215FC1-6555-4C74-B53E-D98044752D21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10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37AE1C60-2F0B-4D6A-B1CF-315EE2E86A44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11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147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147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1477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9FD69B61-7CEA-4AF1-ADFA-16BA8BC0B307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11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0"/>
            <a:ext cx="8540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659FC19-9243-488B-A192-8763873498E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4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5900"/>
            <a:ext cx="8540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67949-BEE9-4E82-9784-B5E0ABBD88F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4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5900"/>
            <a:ext cx="8540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4BAA8-850A-4D70-B39C-4D558188C3A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0"/>
            <a:ext cx="8540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659FC19-9243-488B-A192-8763873498E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5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5900"/>
            <a:ext cx="8540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4BAA8-850A-4D70-B39C-4D558188C3A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3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5900"/>
            <a:ext cx="8540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ctangle 10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FBA20-1A41-4F65-B0A0-5219157F2F8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3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0"/>
            <a:ext cx="8540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659FC19-9243-488B-A192-8763873498E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8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5900"/>
            <a:ext cx="8540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4BAA8-850A-4D70-B39C-4D558188C3A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6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5900"/>
            <a:ext cx="8540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ctangle 10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FBA20-1A41-4F65-B0A0-5219157F2F8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5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0"/>
            <a:ext cx="8540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31112DC-22E9-4BA2-A12A-EEAA1370AB0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8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18160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Times New Roman" charset="0"/>
              <a:buNone/>
              <a:defRPr sz="1200">
                <a:solidFill>
                  <a:schemeClr val="bg1"/>
                </a:solidFill>
                <a:ea typeface="Arial Unicode MS" charset="-128"/>
                <a:cs typeface="Arial Unicode MS" charset="-128"/>
              </a:defRPr>
            </a:lvl1pPr>
          </a:lstStyle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E5BB7618-446B-4624-975D-7194F2D0C059}" type="slidenum">
              <a:rPr lang="en-US">
                <a:solidFill>
                  <a:prstClr val="white"/>
                </a:solidFill>
                <a:latin typeface="Arial" charset="0"/>
              </a:rPr>
              <a:pPr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9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18160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Times New Roman" charset="0"/>
              <a:buNone/>
              <a:defRPr sz="1200">
                <a:solidFill>
                  <a:schemeClr val="bg1"/>
                </a:solidFill>
                <a:ea typeface="Arial Unicode MS" charset="-128"/>
                <a:cs typeface="Arial Unicode MS" charset="-128"/>
              </a:defRPr>
            </a:lvl1pPr>
          </a:lstStyle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E5BB7618-446B-4624-975D-7194F2D0C059}" type="slidenum">
              <a:rPr lang="en-US">
                <a:solidFill>
                  <a:prstClr val="white"/>
                </a:solidFill>
                <a:latin typeface="Arial" charset="0"/>
              </a:rPr>
              <a:pPr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4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18160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Times New Roman" charset="0"/>
              <a:buNone/>
              <a:defRPr sz="1200">
                <a:solidFill>
                  <a:schemeClr val="bg1"/>
                </a:solidFill>
                <a:ea typeface="Arial Unicode MS" charset="-128"/>
                <a:cs typeface="Arial Unicode MS" charset="-128"/>
              </a:defRPr>
            </a:lvl1pPr>
          </a:lstStyle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E5BB7618-446B-4624-975D-7194F2D0C059}" type="slidenum">
              <a:rPr lang="en-US">
                <a:solidFill>
                  <a:prstClr val="white"/>
                </a:solidFill>
                <a:latin typeface="Arial" charset="0"/>
              </a:rPr>
              <a:pPr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0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18160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Times New Roman" charset="0"/>
              <a:buNone/>
              <a:defRPr sz="1200">
                <a:solidFill>
                  <a:schemeClr val="bg1"/>
                </a:solidFill>
                <a:ea typeface="Arial Unicode MS" charset="-128"/>
                <a:cs typeface="Arial Unicode MS" charset="-128"/>
              </a:defRPr>
            </a:lvl1pPr>
          </a:lstStyle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F2399550-E840-4818-A43F-D18E60DAFF65}" type="slidenum">
              <a:rPr lang="en-US">
                <a:solidFill>
                  <a:prstClr val="white"/>
                </a:solidFill>
                <a:latin typeface="Arial" charset="0"/>
              </a:rPr>
              <a:pPr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4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16541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Breeds of Companion Animals: Cats</a:t>
            </a:r>
          </a:p>
        </p:txBody>
      </p:sp>
    </p:spTree>
    <p:extLst>
      <p:ext uri="{BB962C8B-B14F-4D97-AF65-F5344CB8AC3E}">
        <p14:creationId xmlns:p14="http://schemas.microsoft.com/office/powerpoint/2010/main" val="3563839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Burmese Cats</a:t>
            </a:r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Grow short hair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May be sable,                                             champagne, blue or                                       platinum in color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Have yellow eyes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 descr="C:\Users\angela\Desktop\Dog Photos\shutterstock_463469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b="16702"/>
          <a:stretch/>
        </p:blipFill>
        <p:spPr bwMode="auto">
          <a:xfrm>
            <a:off x="5105400" y="2133600"/>
            <a:ext cx="3025961" cy="396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149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Burmese Behavior</a:t>
            </a:r>
          </a:p>
        </p:txBody>
      </p:sp>
      <p:sp>
        <p:nvSpPr>
          <p:cNvPr id="133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Is characterized by the following: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affectionate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active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playful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vocal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trusting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3" descr="C:\Users\angela\Desktop\Dog Photos\shutterstock_98120591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0" b="9208"/>
          <a:stretch/>
        </p:blipFill>
        <p:spPr bwMode="auto">
          <a:xfrm>
            <a:off x="4419600" y="2362200"/>
            <a:ext cx="3297238" cy="386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64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Himalayans</a:t>
            </a:r>
          </a:p>
        </p:txBody>
      </p:sp>
      <p:sp>
        <p:nvSpPr>
          <p:cNvPr id="134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Grow long thick coats which can be almost any color</a:t>
            </a:r>
          </a:p>
          <a:p>
            <a:r>
              <a:rPr lang="en-US" altLang="en-US" dirty="0" smtClean="0">
                <a:latin typeface="Arial" charset="0"/>
                <a:cs typeface="Arial" charset="0"/>
              </a:rPr>
              <a:t>Is a crossbreed of the Siamese and Persian cat</a:t>
            </a:r>
          </a:p>
        </p:txBody>
      </p:sp>
      <p:pic>
        <p:nvPicPr>
          <p:cNvPr id="3074" name="Picture 2" descr="C:\Users\angela\Desktop\Dog Photos\shutterstock_247929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72691"/>
            <a:ext cx="367552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6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Himalayan Behavior </a:t>
            </a:r>
          </a:p>
        </p:txBody>
      </p:sp>
      <p:sp>
        <p:nvSpPr>
          <p:cNvPr id="135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Is characterized by the following: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sweet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docile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quiet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discriminating 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content 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independent</a:t>
            </a:r>
          </a:p>
        </p:txBody>
      </p:sp>
      <p:pic>
        <p:nvPicPr>
          <p:cNvPr id="4" name="Picture 3" descr="C:\Users\angela\Desktop\Dog Photos\shutterstock_890753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9"/>
          <a:stretch/>
        </p:blipFill>
        <p:spPr bwMode="auto">
          <a:xfrm>
            <a:off x="3810000" y="2895600"/>
            <a:ext cx="4278086" cy="337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2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Maine Coons</a:t>
            </a:r>
          </a:p>
        </p:txBody>
      </p:sp>
      <p:sp>
        <p:nvSpPr>
          <p:cNvPr id="136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Grow long hair in various colors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Can withstand warm and cold climates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Are one of the largest cat breeds</a:t>
            </a: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4098" name="Picture 2" descr="C:\Users\angela\Desktop\Dog Photos\shutterstock_151916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94207"/>
            <a:ext cx="3505200" cy="316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041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Maine Coon Behavior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Is characterized by the following: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loyal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fun loving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good natured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great with children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social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3" descr="C:\Users\angela\Desktop\Dog Photos\shutterstock_1744701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9"/>
          <a:stretch/>
        </p:blipFill>
        <p:spPr bwMode="auto">
          <a:xfrm>
            <a:off x="4643252" y="2700100"/>
            <a:ext cx="3891148" cy="359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04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Manx Cats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Grow a short, dense double coat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May be any color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Have a rounded back and shortened tail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5123" name="Picture 3" descr="C:\Users\angela\Desktop\Dog Photos\shutterstock_1909143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2"/>
          <a:stretch/>
        </p:blipFill>
        <p:spPr bwMode="auto">
          <a:xfrm>
            <a:off x="1066800" y="3158836"/>
            <a:ext cx="4419600" cy="316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366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Manx Behavior</a:t>
            </a:r>
          </a:p>
        </p:txBody>
      </p:sp>
      <p:sp>
        <p:nvSpPr>
          <p:cNvPr id="139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Is characterized by the following: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intelligent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playful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loving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great with                                                children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great with other                                                     pets 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2" descr="C:\Users\angela\Desktop\Dog Photos\shutterstock_9107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4200"/>
            <a:ext cx="4343400" cy="289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625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Orientals </a:t>
            </a:r>
          </a:p>
        </p:txBody>
      </p:sp>
      <p:sp>
        <p:nvSpPr>
          <p:cNvPr id="150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Grow either short or long                                       hair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May be one of any 300                                             color combinations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Have pointed ears and                                    extremely long tails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6146" name="Picture 2" descr="C:\Users\angela\Desktop\Dog Photos\shutterstock_1196502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t="6819" r="10004"/>
          <a:stretch/>
        </p:blipFill>
        <p:spPr bwMode="auto">
          <a:xfrm>
            <a:off x="5791200" y="1600200"/>
            <a:ext cx="2630384" cy="343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682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Oriental Behavior</a:t>
            </a:r>
          </a:p>
        </p:txBody>
      </p:sp>
      <p:sp>
        <p:nvSpPr>
          <p:cNvPr id="151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Is characterized by the following: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sweet natured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affectionate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loyal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social 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playful</a:t>
            </a: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4" name="Picture 3" descr="C:\Users\angela\Desktop\Dog Photos\shutterstock_899327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" t="4501" r="-6234" b="4501"/>
          <a:stretch/>
        </p:blipFill>
        <p:spPr bwMode="auto">
          <a:xfrm>
            <a:off x="4191000" y="2438400"/>
            <a:ext cx="3810000" cy="373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54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To examine the popular species of companion cats.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To identify the characteristics of common companion cat breeds.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To understand which breeds are appropriate for different settings. 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71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Persians</a:t>
            </a:r>
          </a:p>
        </p:txBody>
      </p:sp>
      <p:sp>
        <p:nvSpPr>
          <p:cNvPr id="140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Grow long, fluffy hair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May be white, black,                                            orange or a combination                                       of these colors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the most popular                                                  cat breed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7171" name="Picture 3" descr="C:\Users\angela\Desktop\Dog Photos\shutterstock_694242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7" r="21387"/>
          <a:stretch/>
        </p:blipFill>
        <p:spPr bwMode="auto">
          <a:xfrm flipH="1">
            <a:off x="5638800" y="1371600"/>
            <a:ext cx="2971800" cy="306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2263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Persian Behavior</a:t>
            </a:r>
          </a:p>
        </p:txBody>
      </p:sp>
      <p:sp>
        <p:nvSpPr>
          <p:cNvPr id="141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Is characterized by the following: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affectionate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loyal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laid back 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needs a comfortable environment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needs to feel secure</a:t>
            </a: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4" name="Picture 2" descr="C:\Users\angela\Desktop\Dog Photos\shutterstock_1469924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31" b="18227"/>
          <a:stretch/>
        </p:blipFill>
        <p:spPr bwMode="auto">
          <a:xfrm>
            <a:off x="4800600" y="3657600"/>
            <a:ext cx="3688278" cy="248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1369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Ragdolls</a:t>
            </a:r>
          </a:p>
        </p:txBody>
      </p:sp>
      <p:sp>
        <p:nvSpPr>
          <p:cNvPr id="142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Grow a semi-long coat                                            which can be several                                          different colors </a:t>
            </a:r>
          </a:p>
          <a:p>
            <a:r>
              <a:rPr lang="en-US" altLang="en-US" dirty="0" smtClean="0">
                <a:latin typeface="Arial" charset="0"/>
                <a:cs typeface="Arial" charset="0"/>
              </a:rPr>
              <a:t>Are abnormally fond of                                       humans and human                                                        attention</a:t>
            </a:r>
          </a:p>
          <a:p>
            <a:r>
              <a:rPr lang="en-US" altLang="en-US" dirty="0" smtClean="0">
                <a:latin typeface="Arial" charset="0"/>
                <a:cs typeface="Arial" charset="0"/>
              </a:rPr>
              <a:t>Are the largest non-exotic cat breed </a:t>
            </a:r>
          </a:p>
        </p:txBody>
      </p:sp>
      <p:pic>
        <p:nvPicPr>
          <p:cNvPr id="8195" name="Picture 3" descr="C:\Users\angela\Desktop\Dog Photos\shutterstock_912290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0" r="15316"/>
          <a:stretch/>
        </p:blipFill>
        <p:spPr bwMode="auto">
          <a:xfrm>
            <a:off x="5483941" y="1371601"/>
            <a:ext cx="30989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Ragdoll Behavior</a:t>
            </a:r>
          </a:p>
        </p:txBody>
      </p:sp>
      <p:sp>
        <p:nvSpPr>
          <p:cNvPr id="143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Is characterized by the following: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loving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loyal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well-behaved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trainable 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gentle</a:t>
            </a: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4" name="Picture 2" descr="C:\Users\angela\Desktop\Dog Photos\shutterstock_829576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1" t="12074" b="3836"/>
          <a:stretch/>
        </p:blipFill>
        <p:spPr bwMode="auto">
          <a:xfrm>
            <a:off x="3352800" y="3276600"/>
            <a:ext cx="4971803" cy="29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1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Russian Blues</a:t>
            </a:r>
          </a:p>
        </p:txBody>
      </p:sp>
      <p:sp>
        <p:nvSpPr>
          <p:cNvPr id="144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Grow short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and thick double coats which feel soft and silky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May be blue to bluish gray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Possess green or dark colored eyes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 descr="C:\Users\angela\Desktop\Dog Photos\shutterstock_161813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05200"/>
            <a:ext cx="4191000" cy="279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9498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Russian Blue Behavior</a:t>
            </a:r>
          </a:p>
        </p:txBody>
      </p:sp>
      <p:sp>
        <p:nvSpPr>
          <p:cNvPr id="145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Is characterized by the following: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intelligent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independent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playful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bonds with owner</a:t>
            </a: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2050" name="Picture 2" descr="C:\Users\angela\Desktop\Dog Photos\shutterstock_387742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52495"/>
            <a:ext cx="4267200" cy="285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34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Siamese Cats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46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Grow short hair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Have slender bodies                                                 and large ears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Possess almond                                              shaped slanted eyes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074" name="Picture 2" descr="C:\Users\angela\Desktop\Dog Photos\shutterstock_858488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t="5964" r="6202"/>
          <a:stretch/>
        </p:blipFill>
        <p:spPr bwMode="auto">
          <a:xfrm>
            <a:off x="4953000" y="1676400"/>
            <a:ext cx="3253839" cy="351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7912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Siamese Behavior</a:t>
            </a:r>
          </a:p>
        </p:txBody>
      </p:sp>
      <p:sp>
        <p:nvSpPr>
          <p:cNvPr id="147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Is characterized by the                                 following: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athletic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intelligent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loving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communicative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needs to be center of                                      attention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4098" name="Picture 2" descr="C:\Users\angela\Desktop\Dog Photos\shutterstock_1500418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2842577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769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Siberians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Grow long and thick hair which can be almost any color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larger than most                                     breeds </a:t>
            </a:r>
          </a:p>
        </p:txBody>
      </p:sp>
      <p:pic>
        <p:nvPicPr>
          <p:cNvPr id="5122" name="Picture 2" descr="C:\Users\angela\Desktop\Dog Photos\shutterstock_1378282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946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Siberian Behavior</a:t>
            </a:r>
          </a:p>
        </p:txBody>
      </p:sp>
      <p:sp>
        <p:nvSpPr>
          <p:cNvPr id="149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Is characterized by the                             following: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intelligent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loyal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affectionate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playful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149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752600"/>
            <a:ext cx="220980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6" name="Picture 2" descr="C:\Users\angela\Desktop\Dog Photos\shutterstock_1663623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86100"/>
            <a:ext cx="2590800" cy="417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112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Cats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Include the following breeds: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3552" y="1828800"/>
            <a:ext cx="8229600" cy="3856037"/>
          </a:xfrm>
          <a:prstGeom prst="rect">
            <a:avLst/>
          </a:prstGeom>
          <a:noFill/>
        </p:spPr>
        <p:txBody>
          <a:bodyPr numCol="2"/>
          <a:lstStyle>
            <a:lvl1pPr marL="342900" indent="-3429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altLang="en-US" dirty="0" smtClean="0"/>
              <a:t>Abyssinians</a:t>
            </a:r>
          </a:p>
          <a:p>
            <a:pPr lvl="1">
              <a:defRPr/>
            </a:pPr>
            <a:r>
              <a:rPr lang="en-US" altLang="en-US" dirty="0" smtClean="0"/>
              <a:t>American Shorthairs</a:t>
            </a:r>
          </a:p>
          <a:p>
            <a:pPr lvl="1">
              <a:defRPr/>
            </a:pPr>
            <a:r>
              <a:rPr lang="en-US" altLang="en-US" dirty="0" err="1" smtClean="0"/>
              <a:t>Birman</a:t>
            </a:r>
            <a:endParaRPr lang="en-US" altLang="en-US" dirty="0" smtClean="0"/>
          </a:p>
          <a:p>
            <a:pPr lvl="1">
              <a:defRPr/>
            </a:pPr>
            <a:r>
              <a:rPr lang="en-US" altLang="en-US" dirty="0" smtClean="0"/>
              <a:t>Burmese</a:t>
            </a:r>
          </a:p>
          <a:p>
            <a:pPr lvl="1">
              <a:defRPr/>
            </a:pPr>
            <a:r>
              <a:rPr lang="en-US" altLang="en-US" dirty="0" smtClean="0"/>
              <a:t>Himalayan</a:t>
            </a:r>
          </a:p>
          <a:p>
            <a:pPr lvl="1">
              <a:defRPr/>
            </a:pPr>
            <a:r>
              <a:rPr lang="en-US" altLang="en-US" dirty="0" smtClean="0"/>
              <a:t>Maine Coon</a:t>
            </a:r>
          </a:p>
          <a:p>
            <a:pPr lvl="1">
              <a:defRPr/>
            </a:pPr>
            <a:r>
              <a:rPr lang="en-US" altLang="en-US" dirty="0" smtClean="0"/>
              <a:t>Manx</a:t>
            </a:r>
          </a:p>
          <a:p>
            <a:pPr lvl="1">
              <a:defRPr/>
            </a:pPr>
            <a:r>
              <a:rPr lang="en-US" altLang="en-US" dirty="0" smtClean="0"/>
              <a:t>Oriental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altLang="en-US" dirty="0" smtClean="0"/>
          </a:p>
          <a:p>
            <a:pPr lvl="1">
              <a:defRPr/>
            </a:pPr>
            <a:endParaRPr lang="en-US" altLang="en-US" dirty="0" smtClean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 smtClean="0"/>
              <a:t>Persians</a:t>
            </a:r>
          </a:p>
          <a:p>
            <a:pPr lvl="1">
              <a:defRPr/>
            </a:pPr>
            <a:r>
              <a:rPr lang="en-US" altLang="en-US" dirty="0" smtClean="0"/>
              <a:t>Ragdoll</a:t>
            </a:r>
          </a:p>
          <a:p>
            <a:pPr lvl="1">
              <a:defRPr/>
            </a:pPr>
            <a:r>
              <a:rPr lang="en-US" altLang="en-US" dirty="0" smtClean="0"/>
              <a:t>Russian Blue</a:t>
            </a:r>
          </a:p>
          <a:p>
            <a:pPr lvl="1">
              <a:defRPr/>
            </a:pPr>
            <a:r>
              <a:rPr lang="en-US" altLang="en-US" dirty="0" smtClean="0"/>
              <a:t>Siamese</a:t>
            </a:r>
            <a:endParaRPr lang="en-US" dirty="0" smtClean="0"/>
          </a:p>
          <a:p>
            <a:pPr lvl="1">
              <a:defRPr/>
            </a:pPr>
            <a:r>
              <a:rPr lang="en-US" altLang="en-US" dirty="0" smtClean="0"/>
              <a:t>Siberian</a:t>
            </a:r>
          </a:p>
          <a:p>
            <a:pPr lvl="1">
              <a:defRPr/>
            </a:pPr>
            <a:r>
              <a:rPr lang="en-US" altLang="en-US" dirty="0" smtClean="0"/>
              <a:t>Somali</a:t>
            </a:r>
          </a:p>
          <a:p>
            <a:pPr lvl="1">
              <a:defRPr/>
            </a:pPr>
            <a:r>
              <a:rPr lang="en-US" altLang="en-US" dirty="0" smtClean="0"/>
              <a:t>Sphynx</a:t>
            </a:r>
          </a:p>
          <a:p>
            <a:pPr lvl="1">
              <a:defRPr/>
            </a:pPr>
            <a:r>
              <a:rPr lang="en-US" altLang="en-US" dirty="0" err="1" smtClean="0"/>
              <a:t>Tonkinese</a:t>
            </a:r>
            <a:endParaRPr lang="en-US" altLang="en-US" dirty="0" smtClean="0"/>
          </a:p>
          <a:p>
            <a:pPr lvl="1">
              <a:defRPr/>
            </a:pPr>
            <a:r>
              <a:rPr lang="en-US" dirty="0" smtClean="0"/>
              <a:t>Turkish Angora</a:t>
            </a:r>
          </a:p>
          <a:p>
            <a:pPr>
              <a:defRPr/>
            </a:pPr>
            <a:endParaRPr lang="en-US" sz="280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14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Somali Cats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 long and thick hair coming in different varieties and shades of red, brown and black</a:t>
            </a:r>
          </a:p>
          <a:p>
            <a:r>
              <a:rPr lang="en-US" dirty="0" smtClean="0"/>
              <a:t>Are close relatives of </a:t>
            </a:r>
            <a:r>
              <a:rPr lang="en-US" dirty="0" err="1" smtClean="0"/>
              <a:t>Abyssians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 descr="C:\Users\angela\Desktop\Dog Photos\shutterstock_244124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9243" r="36391"/>
          <a:stretch/>
        </p:blipFill>
        <p:spPr bwMode="auto">
          <a:xfrm>
            <a:off x="3200400" y="3358004"/>
            <a:ext cx="2895600" cy="302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Somali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characterized by the following:</a:t>
            </a:r>
          </a:p>
          <a:p>
            <a:pPr lvl="1"/>
            <a:r>
              <a:rPr lang="en-US" dirty="0" smtClean="0"/>
              <a:t>affectionate</a:t>
            </a:r>
          </a:p>
          <a:p>
            <a:pPr lvl="1"/>
            <a:r>
              <a:rPr lang="en-US" dirty="0" smtClean="0"/>
              <a:t>intelligent</a:t>
            </a:r>
          </a:p>
          <a:p>
            <a:pPr lvl="1"/>
            <a:r>
              <a:rPr lang="en-US" dirty="0" smtClean="0"/>
              <a:t>playful</a:t>
            </a:r>
          </a:p>
          <a:p>
            <a:pPr lvl="1"/>
            <a:r>
              <a:rPr lang="en-US" dirty="0" smtClean="0"/>
              <a:t>active</a:t>
            </a:r>
          </a:p>
          <a:p>
            <a:pPr lvl="1"/>
            <a:r>
              <a:rPr lang="en-US" dirty="0" smtClean="0"/>
              <a:t>adaptable</a:t>
            </a:r>
          </a:p>
          <a:p>
            <a:pPr lvl="1"/>
            <a:endParaRPr lang="en-US" dirty="0"/>
          </a:p>
        </p:txBody>
      </p:sp>
      <p:pic>
        <p:nvPicPr>
          <p:cNvPr id="8194" name="Picture 2" descr="C:\Users\angela\Desktop\Dog Photos\shutterstock_1322073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5"/>
          <a:stretch/>
        </p:blipFill>
        <p:spPr bwMode="auto">
          <a:xfrm>
            <a:off x="3581400" y="2514600"/>
            <a:ext cx="4191000" cy="35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7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Sphynx Cats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52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Appear hairless, with small amounts of barely visible hair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May be any color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colored on their skin                                         rather than their fur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9218" name="Picture 2" descr="C:\Users\angela\Desktop\Dog Photos\shutterstock_511237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5" t="3312" r="8123"/>
          <a:stretch/>
        </p:blipFill>
        <p:spPr bwMode="auto">
          <a:xfrm>
            <a:off x="5410200" y="2362200"/>
            <a:ext cx="281873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76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Sphynx Behavior</a:t>
            </a:r>
          </a:p>
        </p:txBody>
      </p:sp>
      <p:sp>
        <p:nvSpPr>
          <p:cNvPr id="153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Is characterized by the following: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athletic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lively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loyal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loving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demand attention </a:t>
            </a: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10242" name="Picture 2" descr="C:\Users\angela\Desktop\Dog Photos\shutterstock_159580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5755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105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err="1" smtClean="0"/>
              <a:t>Tonkinese</a:t>
            </a:r>
            <a:r>
              <a:rPr lang="en-US" altLang="en-US" dirty="0" smtClean="0"/>
              <a:t> Cats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54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Grow soft, silky hair which is short to medium length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May be mink, champagne mink, blue mink or platinum mink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Have almond                                                  shaped aqua                                                  eyes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11266" name="Picture 2" descr="C:\Users\angela\Desktop\Dog Photos\shutterstock_157499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52800"/>
            <a:ext cx="4495800" cy="29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54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Tonkinese Behavior</a:t>
            </a:r>
          </a:p>
        </p:txBody>
      </p:sp>
      <p:sp>
        <p:nvSpPr>
          <p:cNvPr id="155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Is characterized by the                              following: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affectionate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highly intelligent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very alert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playful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fast and sneaky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12290" name="Picture 2" descr="C:\Users\angela\Desktop\Dog Photos\shutterstock_137239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44"/>
          <a:stretch/>
        </p:blipFill>
        <p:spPr bwMode="auto">
          <a:xfrm>
            <a:off x="4648200" y="2133600"/>
            <a:ext cx="3336925" cy="39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052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Turkish Angora Cats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 long and silky hair which is most often white</a:t>
            </a:r>
          </a:p>
          <a:p>
            <a:r>
              <a:rPr lang="en-US" dirty="0" smtClean="0"/>
              <a:t>Are known as very independent and stubborn cats, with affection offsetting any difficulties with owners </a:t>
            </a:r>
            <a:endParaRPr lang="en-US" dirty="0"/>
          </a:p>
        </p:txBody>
      </p:sp>
      <p:pic>
        <p:nvPicPr>
          <p:cNvPr id="13314" name="Picture 2" descr="C:\Users\angela\Desktop\Dog Photos\shutterstock_474804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7"/>
          <a:stretch/>
        </p:blipFill>
        <p:spPr bwMode="auto">
          <a:xfrm flipH="1">
            <a:off x="5334000" y="33528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1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Turkish Angora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characterized by the following: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ndependent</a:t>
            </a:r>
          </a:p>
          <a:p>
            <a:pPr lvl="1"/>
            <a:r>
              <a:rPr lang="en-US" dirty="0" smtClean="0"/>
              <a:t>affectionate</a:t>
            </a:r>
          </a:p>
          <a:p>
            <a:pPr lvl="1"/>
            <a:r>
              <a:rPr lang="en-US" dirty="0" smtClean="0"/>
              <a:t>playful</a:t>
            </a:r>
          </a:p>
          <a:p>
            <a:pPr lvl="1"/>
            <a:r>
              <a:rPr lang="en-US" dirty="0" smtClean="0"/>
              <a:t>gentle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4338" name="Picture 2" descr="C:\Users\angela\Desktop\Dog Photos\shutterstock_1763808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/>
          <a:stretch/>
        </p:blipFill>
        <p:spPr bwMode="auto">
          <a:xfrm>
            <a:off x="4724400" y="2286000"/>
            <a:ext cx="2971800" cy="382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1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9200" y="16541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Breeds of Companion Animals: Cats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58674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7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Assessment </a:t>
            </a:r>
          </a:p>
        </p:txBody>
      </p:sp>
      <p:sp>
        <p:nvSpPr>
          <p:cNvPr id="156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en-US" sz="2200" dirty="0" smtClean="0">
                <a:latin typeface="Arial" charset="0"/>
                <a:cs typeface="Arial" charset="0"/>
              </a:rPr>
              <a:t>1. Which of the following is NOT a breed of cat? </a:t>
            </a:r>
          </a:p>
          <a:p>
            <a:pPr marL="0" indent="0">
              <a:buNone/>
              <a:defRPr/>
            </a:pPr>
            <a:r>
              <a:rPr lang="en-US" altLang="en-US" sz="2200" dirty="0" smtClean="0">
                <a:latin typeface="Arial" charset="0"/>
                <a:cs typeface="Arial" charset="0"/>
              </a:rPr>
              <a:t>	A.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Tonkinese</a:t>
            </a:r>
            <a:endParaRPr lang="en-US" altLang="en-US" sz="2200" dirty="0" smtClean="0"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US" altLang="en-US" sz="2200" dirty="0">
                <a:latin typeface="Arial" charset="0"/>
                <a:cs typeface="Arial" charset="0"/>
              </a:rPr>
              <a:t>	</a:t>
            </a:r>
            <a:r>
              <a:rPr lang="en-US" altLang="en-US" sz="2200" dirty="0" smtClean="0">
                <a:latin typeface="Arial" charset="0"/>
                <a:cs typeface="Arial" charset="0"/>
              </a:rPr>
              <a:t>B. Calico</a:t>
            </a:r>
          </a:p>
          <a:p>
            <a:pPr marL="0" indent="0">
              <a:buNone/>
              <a:defRPr/>
            </a:pPr>
            <a:r>
              <a:rPr lang="en-US" altLang="en-US" sz="2200" dirty="0">
                <a:latin typeface="Arial" charset="0"/>
                <a:cs typeface="Arial" charset="0"/>
              </a:rPr>
              <a:t>	</a:t>
            </a:r>
            <a:r>
              <a:rPr lang="en-US" altLang="en-US" sz="2200" dirty="0" smtClean="0">
                <a:latin typeface="Arial" charset="0"/>
                <a:cs typeface="Arial" charset="0"/>
              </a:rPr>
              <a:t>C. Ragdoll</a:t>
            </a:r>
          </a:p>
          <a:p>
            <a:pPr marL="0" indent="0">
              <a:buNone/>
              <a:defRPr/>
            </a:pPr>
            <a:r>
              <a:rPr lang="en-US" altLang="en-US" sz="2200" dirty="0">
                <a:latin typeface="Arial" charset="0"/>
                <a:cs typeface="Arial" charset="0"/>
              </a:rPr>
              <a:t>	</a:t>
            </a:r>
            <a:r>
              <a:rPr lang="en-US" altLang="en-US" sz="2200" dirty="0" smtClean="0">
                <a:latin typeface="Arial" charset="0"/>
                <a:cs typeface="Arial" charset="0"/>
              </a:rPr>
              <a:t>D. Maine Coon</a:t>
            </a:r>
          </a:p>
          <a:p>
            <a:pPr marL="0" indent="0">
              <a:buNone/>
              <a:defRPr/>
            </a:pPr>
            <a:endParaRPr lang="en-US" altLang="en-US" sz="2200" dirty="0" smtClean="0">
              <a:latin typeface="Arial" charset="0"/>
              <a:cs typeface="Arial" charset="0"/>
            </a:endParaRPr>
          </a:p>
          <a:p>
            <a:pPr marL="463550" indent="-463550">
              <a:buFont typeface="Arial" charset="0"/>
              <a:buNone/>
              <a:defRPr/>
            </a:pPr>
            <a:r>
              <a:rPr lang="en-US" altLang="en-US" sz="2200" dirty="0" smtClean="0">
                <a:latin typeface="Arial" charset="0"/>
                <a:cs typeface="Arial" charset="0"/>
              </a:rPr>
              <a:t>2. Which of the following accurately describes the hair of the American Shorthair?</a:t>
            </a:r>
          </a:p>
          <a:p>
            <a:pPr marL="463550" indent="-463550">
              <a:buFont typeface="Arial" charset="0"/>
              <a:buNone/>
              <a:defRPr/>
            </a:pPr>
            <a:r>
              <a:rPr lang="en-US" altLang="en-US" sz="2200" dirty="0">
                <a:latin typeface="Arial" charset="0"/>
                <a:cs typeface="Arial" charset="0"/>
              </a:rPr>
              <a:t>	</a:t>
            </a:r>
            <a:r>
              <a:rPr lang="en-US" altLang="en-US" sz="2200" dirty="0" smtClean="0">
                <a:latin typeface="Arial" charset="0"/>
                <a:cs typeface="Arial" charset="0"/>
              </a:rPr>
              <a:t>	A. Long and thin</a:t>
            </a:r>
          </a:p>
          <a:p>
            <a:pPr marL="463550" indent="-463550">
              <a:buFont typeface="Arial" charset="0"/>
              <a:buNone/>
              <a:defRPr/>
            </a:pPr>
            <a:r>
              <a:rPr lang="en-US" altLang="en-US" sz="2200" dirty="0">
                <a:latin typeface="Arial" charset="0"/>
                <a:cs typeface="Arial" charset="0"/>
              </a:rPr>
              <a:t>	</a:t>
            </a:r>
            <a:r>
              <a:rPr lang="en-US" altLang="en-US" sz="2200" dirty="0" smtClean="0">
                <a:latin typeface="Arial" charset="0"/>
                <a:cs typeface="Arial" charset="0"/>
              </a:rPr>
              <a:t>	B. Short and thin</a:t>
            </a:r>
          </a:p>
          <a:p>
            <a:pPr marL="463550" indent="-463550">
              <a:buFont typeface="Arial" charset="0"/>
              <a:buNone/>
              <a:defRPr/>
            </a:pPr>
            <a:r>
              <a:rPr lang="en-US" altLang="en-US" sz="2200" dirty="0">
                <a:latin typeface="Arial" charset="0"/>
                <a:cs typeface="Arial" charset="0"/>
              </a:rPr>
              <a:t>	</a:t>
            </a:r>
            <a:r>
              <a:rPr lang="en-US" altLang="en-US" sz="2200" dirty="0" smtClean="0">
                <a:latin typeface="Arial" charset="0"/>
                <a:cs typeface="Arial" charset="0"/>
              </a:rPr>
              <a:t>	C. Short and thick </a:t>
            </a:r>
          </a:p>
          <a:p>
            <a:pPr marL="463550" indent="-463550">
              <a:buFont typeface="Arial" charset="0"/>
              <a:buNone/>
              <a:defRPr/>
            </a:pPr>
            <a:r>
              <a:rPr lang="en-US" altLang="en-US" sz="2200" dirty="0">
                <a:latin typeface="Arial" charset="0"/>
                <a:cs typeface="Arial" charset="0"/>
              </a:rPr>
              <a:t>	</a:t>
            </a:r>
            <a:r>
              <a:rPr lang="en-US" altLang="en-US" sz="2200" dirty="0" smtClean="0">
                <a:latin typeface="Arial" charset="0"/>
                <a:cs typeface="Arial" charset="0"/>
              </a:rPr>
              <a:t>	D. Long and thick</a:t>
            </a:r>
          </a:p>
        </p:txBody>
      </p:sp>
    </p:spTree>
    <p:extLst>
      <p:ext uri="{BB962C8B-B14F-4D97-AF65-F5344CB8AC3E}">
        <p14:creationId xmlns:p14="http://schemas.microsoft.com/office/powerpoint/2010/main" val="1522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Abyssinians</a:t>
            </a:r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Grow soft, silky hair which is medium in length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May be ruddy, red, blue or fawn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ticked with many                                       different colors                                            throughout the coat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10" name="Picture 3" descr="C:\Users\angela\Desktop\Dog Photos\shutterstock_1901311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3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Assessment</a:t>
            </a:r>
          </a:p>
        </p:txBody>
      </p:sp>
      <p:sp>
        <p:nvSpPr>
          <p:cNvPr id="158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>
              <a:buNone/>
            </a:pPr>
            <a:r>
              <a:rPr lang="en-US" altLang="en-US" sz="2200" dirty="0" smtClean="0">
                <a:latin typeface="Arial" charset="0"/>
                <a:cs typeface="Arial" charset="0"/>
              </a:rPr>
              <a:t>3. </a:t>
            </a:r>
            <a:r>
              <a:rPr lang="en-US" altLang="en-US" sz="2200" dirty="0">
                <a:latin typeface="Arial" charset="0"/>
                <a:cs typeface="Arial" charset="0"/>
              </a:rPr>
              <a:t>Which of the following accurately describes Burmese eye color?</a:t>
            </a:r>
          </a:p>
          <a:p>
            <a:pPr marL="463550" indent="-463550">
              <a:buNone/>
            </a:pPr>
            <a:r>
              <a:rPr lang="en-US" altLang="en-US" sz="2200" dirty="0">
                <a:latin typeface="Arial" charset="0"/>
                <a:cs typeface="Arial" charset="0"/>
              </a:rPr>
              <a:t>	</a:t>
            </a:r>
            <a:r>
              <a:rPr lang="en-US" altLang="en-US" sz="2200" dirty="0" smtClean="0">
                <a:latin typeface="Arial" charset="0"/>
                <a:cs typeface="Arial" charset="0"/>
              </a:rPr>
              <a:t>	A</a:t>
            </a:r>
            <a:r>
              <a:rPr lang="en-US" altLang="en-US" sz="2200" dirty="0">
                <a:latin typeface="Arial" charset="0"/>
                <a:cs typeface="Arial" charset="0"/>
              </a:rPr>
              <a:t>. Purple</a:t>
            </a:r>
          </a:p>
          <a:p>
            <a:pPr marL="463550" indent="-463550">
              <a:buNone/>
            </a:pPr>
            <a:r>
              <a:rPr lang="en-US" altLang="en-US" sz="2200" dirty="0">
                <a:latin typeface="Arial" charset="0"/>
                <a:cs typeface="Arial" charset="0"/>
              </a:rPr>
              <a:t>	</a:t>
            </a:r>
            <a:r>
              <a:rPr lang="en-US" altLang="en-US" sz="2200" dirty="0" smtClean="0">
                <a:latin typeface="Arial" charset="0"/>
                <a:cs typeface="Arial" charset="0"/>
              </a:rPr>
              <a:t>	B</a:t>
            </a:r>
            <a:r>
              <a:rPr lang="en-US" altLang="en-US" sz="2200" dirty="0">
                <a:latin typeface="Arial" charset="0"/>
                <a:cs typeface="Arial" charset="0"/>
              </a:rPr>
              <a:t>. Black</a:t>
            </a:r>
          </a:p>
          <a:p>
            <a:pPr marL="463550" indent="-463550">
              <a:buNone/>
            </a:pPr>
            <a:r>
              <a:rPr lang="en-US" altLang="en-US" sz="2200" dirty="0">
                <a:latin typeface="Arial" charset="0"/>
                <a:cs typeface="Arial" charset="0"/>
              </a:rPr>
              <a:t>	</a:t>
            </a:r>
            <a:r>
              <a:rPr lang="en-US" altLang="en-US" sz="2200" dirty="0" smtClean="0">
                <a:latin typeface="Arial" charset="0"/>
                <a:cs typeface="Arial" charset="0"/>
              </a:rPr>
              <a:t>	C</a:t>
            </a:r>
            <a:r>
              <a:rPr lang="en-US" altLang="en-US" sz="2200" dirty="0">
                <a:latin typeface="Arial" charset="0"/>
                <a:cs typeface="Arial" charset="0"/>
              </a:rPr>
              <a:t>. Red</a:t>
            </a:r>
          </a:p>
          <a:p>
            <a:pPr marL="463550" indent="-463550">
              <a:buNone/>
            </a:pPr>
            <a:r>
              <a:rPr lang="en-US" altLang="en-US" sz="2200" dirty="0">
                <a:latin typeface="Arial" charset="0"/>
                <a:cs typeface="Arial" charset="0"/>
              </a:rPr>
              <a:t>	</a:t>
            </a:r>
            <a:r>
              <a:rPr lang="en-US" altLang="en-US" sz="2200" dirty="0" smtClean="0">
                <a:latin typeface="Arial" charset="0"/>
                <a:cs typeface="Arial" charset="0"/>
              </a:rPr>
              <a:t>	D</a:t>
            </a:r>
            <a:r>
              <a:rPr lang="en-US" altLang="en-US" sz="2200" dirty="0">
                <a:latin typeface="Arial" charset="0"/>
                <a:cs typeface="Arial" charset="0"/>
              </a:rPr>
              <a:t>. </a:t>
            </a:r>
            <a:r>
              <a:rPr lang="en-US" altLang="en-US" sz="2200" dirty="0" smtClean="0">
                <a:latin typeface="Arial" charset="0"/>
                <a:cs typeface="Arial" charset="0"/>
              </a:rPr>
              <a:t>Yellow</a:t>
            </a:r>
          </a:p>
          <a:p>
            <a:pPr marL="463550" indent="-463550">
              <a:buNone/>
            </a:pPr>
            <a:endParaRPr lang="en-US" altLang="en-US" sz="2200" dirty="0" smtClean="0">
              <a:latin typeface="Arial" charset="0"/>
              <a:cs typeface="Arial" charset="0"/>
            </a:endParaRPr>
          </a:p>
          <a:p>
            <a:pPr marL="463550" indent="-463550">
              <a:buNone/>
            </a:pPr>
            <a:r>
              <a:rPr lang="en-US" altLang="en-US" sz="2200" dirty="0" smtClean="0">
                <a:latin typeface="Arial" charset="0"/>
                <a:cs typeface="Arial" charset="0"/>
              </a:rPr>
              <a:t>4. </a:t>
            </a:r>
            <a:r>
              <a:rPr lang="en-US" altLang="en-US" sz="2200" dirty="0">
                <a:latin typeface="Arial" charset="0"/>
                <a:cs typeface="Arial" charset="0"/>
              </a:rPr>
              <a:t>Which of the following is the result of crossbreeding Siamese and Persian cats?</a:t>
            </a:r>
          </a:p>
          <a:p>
            <a:pPr marL="463550" indent="-463550">
              <a:buNone/>
            </a:pPr>
            <a:r>
              <a:rPr lang="en-US" altLang="en-US" sz="2200" dirty="0">
                <a:latin typeface="Arial" charset="0"/>
                <a:cs typeface="Arial" charset="0"/>
              </a:rPr>
              <a:t>		A. Maine Coon</a:t>
            </a:r>
          </a:p>
          <a:p>
            <a:pPr marL="463550" indent="-463550">
              <a:buNone/>
            </a:pPr>
            <a:r>
              <a:rPr lang="en-US" altLang="en-US" sz="2200" dirty="0">
                <a:latin typeface="Arial" charset="0"/>
                <a:cs typeface="Arial" charset="0"/>
              </a:rPr>
              <a:t>		B. American Shorthair</a:t>
            </a:r>
          </a:p>
          <a:p>
            <a:pPr marL="463550" indent="-463550">
              <a:buNone/>
            </a:pPr>
            <a:r>
              <a:rPr lang="en-US" altLang="en-US" sz="2200" dirty="0">
                <a:latin typeface="Arial" charset="0"/>
                <a:cs typeface="Arial" charset="0"/>
              </a:rPr>
              <a:t>		C. Himalayan</a:t>
            </a:r>
          </a:p>
          <a:p>
            <a:pPr marL="463550" indent="-463550">
              <a:buNone/>
            </a:pPr>
            <a:r>
              <a:rPr lang="en-US" altLang="en-US" sz="2200" dirty="0">
                <a:latin typeface="Arial" charset="0"/>
                <a:cs typeface="Arial" charset="0"/>
              </a:rPr>
              <a:t>		D. Manx</a:t>
            </a:r>
          </a:p>
          <a:p>
            <a:pPr marL="463550" indent="-463550">
              <a:buFont typeface="Arial" charset="0"/>
              <a:buNone/>
            </a:pPr>
            <a:endParaRPr lang="en-US" altLang="en-US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5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5938" indent="-515938">
              <a:buNone/>
            </a:pPr>
            <a:r>
              <a:rPr lang="en-US" sz="2200" dirty="0" smtClean="0"/>
              <a:t>5. Which of the following does NOT accurately describe the behavior of the Maine Coon?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A. Shy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B. Good </a:t>
            </a:r>
            <a:r>
              <a:rPr lang="en-US" sz="2200" dirty="0"/>
              <a:t>natured</a:t>
            </a:r>
          </a:p>
          <a:p>
            <a:pPr marL="0" indent="0">
              <a:buNone/>
            </a:pPr>
            <a:r>
              <a:rPr lang="en-US" sz="2200" dirty="0" smtClean="0"/>
              <a:t>	C. Great </a:t>
            </a:r>
            <a:r>
              <a:rPr lang="en-US" sz="2200" dirty="0"/>
              <a:t>with children</a:t>
            </a:r>
          </a:p>
          <a:p>
            <a:pPr marL="0" indent="0">
              <a:buNone/>
            </a:pPr>
            <a:r>
              <a:rPr lang="en-US" sz="2200" dirty="0" smtClean="0"/>
              <a:t>	D. Social</a:t>
            </a:r>
          </a:p>
          <a:p>
            <a:pPr marL="0" indent="0">
              <a:buNone/>
            </a:pPr>
            <a:endParaRPr lang="en-US" sz="2200" dirty="0" smtClean="0"/>
          </a:p>
          <a:p>
            <a:pPr marL="515938" indent="-515938">
              <a:buNone/>
            </a:pPr>
            <a:r>
              <a:rPr lang="en-US" sz="2200" dirty="0"/>
              <a:t>6. Which of the following is the most popular cat breed?  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A</a:t>
            </a:r>
            <a:r>
              <a:rPr lang="en-US" sz="2200" dirty="0"/>
              <a:t>. Maine Coon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B</a:t>
            </a:r>
            <a:r>
              <a:rPr lang="en-US" sz="2200" dirty="0"/>
              <a:t>. </a:t>
            </a:r>
            <a:r>
              <a:rPr lang="en-US" sz="2200" dirty="0" err="1"/>
              <a:t>Tonkinese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C</a:t>
            </a:r>
            <a:r>
              <a:rPr lang="en-US" sz="2200" dirty="0"/>
              <a:t>. Manx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D</a:t>
            </a:r>
            <a:r>
              <a:rPr lang="en-US" sz="2200" dirty="0"/>
              <a:t>. Persian  </a:t>
            </a:r>
          </a:p>
        </p:txBody>
      </p:sp>
    </p:spTree>
    <p:extLst>
      <p:ext uri="{BB962C8B-B14F-4D97-AF65-F5344CB8AC3E}">
        <p14:creationId xmlns:p14="http://schemas.microsoft.com/office/powerpoint/2010/main" val="26257719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5938" indent="-515938">
              <a:buNone/>
            </a:pPr>
            <a:r>
              <a:rPr lang="en-US" sz="2200" dirty="0"/>
              <a:t>7. Which of the following is the largest cat breed?</a:t>
            </a:r>
          </a:p>
          <a:p>
            <a:pPr marL="515938" indent="-515938">
              <a:buNone/>
            </a:pPr>
            <a:r>
              <a:rPr lang="en-US" sz="2200" dirty="0"/>
              <a:t>	</a:t>
            </a:r>
            <a:r>
              <a:rPr lang="en-US" sz="2200" dirty="0" smtClean="0"/>
              <a:t>	A</a:t>
            </a:r>
            <a:r>
              <a:rPr lang="en-US" sz="2200" dirty="0"/>
              <a:t>. Ragdoll</a:t>
            </a:r>
          </a:p>
          <a:p>
            <a:pPr marL="515938" indent="-515938">
              <a:buNone/>
            </a:pPr>
            <a:r>
              <a:rPr lang="en-US" sz="2200" dirty="0"/>
              <a:t>	</a:t>
            </a:r>
            <a:r>
              <a:rPr lang="en-US" sz="2200" dirty="0" smtClean="0"/>
              <a:t>	B</a:t>
            </a:r>
            <a:r>
              <a:rPr lang="en-US" sz="2200" dirty="0"/>
              <a:t>. Maine Coon</a:t>
            </a:r>
          </a:p>
          <a:p>
            <a:pPr marL="515938" indent="-515938">
              <a:buNone/>
            </a:pPr>
            <a:r>
              <a:rPr lang="en-US" sz="2200" dirty="0"/>
              <a:t>	</a:t>
            </a:r>
            <a:r>
              <a:rPr lang="en-US" sz="2200" dirty="0" smtClean="0"/>
              <a:t>	C</a:t>
            </a:r>
            <a:r>
              <a:rPr lang="en-US" sz="2200" dirty="0"/>
              <a:t>. Sphynx </a:t>
            </a:r>
          </a:p>
          <a:p>
            <a:pPr marL="515938" indent="-515938">
              <a:buNone/>
            </a:pPr>
            <a:r>
              <a:rPr lang="en-US" sz="2200" dirty="0"/>
              <a:t>	</a:t>
            </a:r>
            <a:r>
              <a:rPr lang="en-US" sz="2200" dirty="0" smtClean="0"/>
              <a:t>	D</a:t>
            </a:r>
            <a:r>
              <a:rPr lang="en-US" sz="2200" dirty="0"/>
              <a:t>. </a:t>
            </a:r>
            <a:r>
              <a:rPr lang="en-US" sz="2200" dirty="0" err="1"/>
              <a:t>Tonkinese</a:t>
            </a:r>
            <a:r>
              <a:rPr lang="en-US" sz="2200" dirty="0"/>
              <a:t> </a:t>
            </a:r>
            <a:endParaRPr lang="en-US" sz="2200" dirty="0" smtClean="0"/>
          </a:p>
          <a:p>
            <a:pPr marL="515938" indent="-515938">
              <a:buNone/>
            </a:pPr>
            <a:endParaRPr lang="en-US" sz="2200" dirty="0" smtClean="0"/>
          </a:p>
          <a:p>
            <a:pPr marL="515938" indent="-515938">
              <a:buNone/>
            </a:pPr>
            <a:r>
              <a:rPr lang="en-US" sz="2200" dirty="0" smtClean="0"/>
              <a:t>8. Which of the following accurately describes Russian Blue hair? </a:t>
            </a:r>
          </a:p>
          <a:p>
            <a:pPr marL="515938" indent="-515938">
              <a:buNone/>
            </a:pPr>
            <a:r>
              <a:rPr lang="en-US" sz="2200" dirty="0"/>
              <a:t>	</a:t>
            </a:r>
            <a:r>
              <a:rPr lang="en-US" sz="2200" dirty="0" smtClean="0"/>
              <a:t>	A. Long and thick</a:t>
            </a:r>
          </a:p>
          <a:p>
            <a:pPr marL="515938" indent="-515938">
              <a:buNone/>
            </a:pPr>
            <a:r>
              <a:rPr lang="en-US" sz="2200" dirty="0"/>
              <a:t>	</a:t>
            </a:r>
            <a:r>
              <a:rPr lang="en-US" sz="2200" dirty="0" smtClean="0"/>
              <a:t>	B. Long and thin</a:t>
            </a:r>
          </a:p>
          <a:p>
            <a:pPr marL="515938" indent="-515938">
              <a:buNone/>
            </a:pPr>
            <a:r>
              <a:rPr lang="en-US" sz="2200" dirty="0"/>
              <a:t>	</a:t>
            </a:r>
            <a:r>
              <a:rPr lang="en-US" sz="2200" dirty="0" smtClean="0"/>
              <a:t>	C. Short and thick</a:t>
            </a:r>
          </a:p>
          <a:p>
            <a:pPr marL="515938" indent="-515938">
              <a:buNone/>
            </a:pPr>
            <a:r>
              <a:rPr lang="en-US" sz="2200" dirty="0"/>
              <a:t>	</a:t>
            </a:r>
            <a:r>
              <a:rPr lang="en-US" sz="2200" dirty="0" smtClean="0"/>
              <a:t>	D. Short and thin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350352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5938" indent="-515938">
              <a:buNone/>
            </a:pPr>
            <a:r>
              <a:rPr lang="en-US" sz="2200" dirty="0" smtClean="0"/>
              <a:t>9</a:t>
            </a:r>
            <a:r>
              <a:rPr lang="en-US" sz="2200" dirty="0"/>
              <a:t>. Which of the following accurately describes the shape of the Siamese cat’s eye?</a:t>
            </a:r>
          </a:p>
          <a:p>
            <a:pPr marL="0" indent="0">
              <a:buNone/>
            </a:pPr>
            <a:r>
              <a:rPr lang="en-US" sz="2200" dirty="0"/>
              <a:t>	A. Pearl-shaped</a:t>
            </a:r>
          </a:p>
          <a:p>
            <a:pPr marL="0" indent="0">
              <a:buNone/>
            </a:pPr>
            <a:r>
              <a:rPr lang="en-US" sz="2200" dirty="0"/>
              <a:t>	B. Almond-shaped</a:t>
            </a:r>
          </a:p>
          <a:p>
            <a:pPr marL="0" indent="0">
              <a:buNone/>
            </a:pPr>
            <a:r>
              <a:rPr lang="en-US" sz="2200" dirty="0"/>
              <a:t>	C. Square-shaped</a:t>
            </a:r>
          </a:p>
          <a:p>
            <a:pPr marL="0" indent="0">
              <a:buNone/>
            </a:pPr>
            <a:r>
              <a:rPr lang="en-US" sz="2200" dirty="0"/>
              <a:t>	D. Pecan-shaped </a:t>
            </a: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687388" indent="-687388">
              <a:buNone/>
            </a:pPr>
            <a:r>
              <a:rPr lang="en-US" sz="2200" dirty="0" smtClean="0"/>
              <a:t>10. Which of the following does NOT accurately describe Siberian behavior?</a:t>
            </a:r>
          </a:p>
          <a:p>
            <a:pPr marL="0" indent="0">
              <a:buNone/>
            </a:pPr>
            <a:r>
              <a:rPr lang="en-US" sz="2200" dirty="0" smtClean="0"/>
              <a:t>	A. Solitary</a:t>
            </a:r>
            <a:r>
              <a:rPr lang="en-US" sz="2200" dirty="0"/>
              <a:t>	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	B. Loyal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	C. Affectionate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	D. Playful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183116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None/>
            </a:pPr>
            <a:r>
              <a:rPr lang="en-US" sz="2200" dirty="0" smtClean="0"/>
              <a:t>11. Which of the following breeds is a close relative of the Abyssinian? </a:t>
            </a:r>
          </a:p>
          <a:p>
            <a:pPr marL="742950" indent="-742950">
              <a:buNone/>
            </a:pPr>
            <a:r>
              <a:rPr lang="en-US" sz="2200" dirty="0"/>
              <a:t>	</a:t>
            </a:r>
            <a:r>
              <a:rPr lang="en-US" sz="2200" dirty="0" smtClean="0"/>
              <a:t>A. Turkish Angora</a:t>
            </a:r>
          </a:p>
          <a:p>
            <a:pPr marL="742950" indent="-742950">
              <a:buNone/>
            </a:pPr>
            <a:r>
              <a:rPr lang="en-US" sz="2200" dirty="0"/>
              <a:t>	</a:t>
            </a:r>
            <a:r>
              <a:rPr lang="en-US" sz="2200" dirty="0" smtClean="0"/>
              <a:t>B. Somali</a:t>
            </a:r>
          </a:p>
          <a:p>
            <a:pPr marL="742950" indent="-742950">
              <a:buNone/>
            </a:pPr>
            <a:r>
              <a:rPr lang="en-US" sz="2200" dirty="0"/>
              <a:t>	</a:t>
            </a:r>
            <a:r>
              <a:rPr lang="en-US" sz="2200" dirty="0" smtClean="0"/>
              <a:t>C. Ragdoll</a:t>
            </a:r>
          </a:p>
          <a:p>
            <a:pPr marL="742950" indent="-742950">
              <a:buNone/>
            </a:pPr>
            <a:r>
              <a:rPr lang="en-US" sz="2200" dirty="0"/>
              <a:t>	</a:t>
            </a:r>
            <a:r>
              <a:rPr lang="en-US" sz="2200" dirty="0" smtClean="0"/>
              <a:t>D. Russian Blue</a:t>
            </a:r>
          </a:p>
          <a:p>
            <a:pPr marL="742950" indent="-742950">
              <a:buNone/>
            </a:pPr>
            <a:endParaRPr lang="en-US" sz="2200" dirty="0" smtClean="0"/>
          </a:p>
          <a:p>
            <a:pPr marL="742950" indent="-742950">
              <a:buNone/>
            </a:pPr>
            <a:r>
              <a:rPr lang="en-US" sz="2200" dirty="0" smtClean="0"/>
              <a:t>12</a:t>
            </a:r>
            <a:r>
              <a:rPr lang="en-US" sz="2200" dirty="0"/>
              <a:t>. </a:t>
            </a:r>
            <a:r>
              <a:rPr lang="en-US" sz="2200" dirty="0" smtClean="0"/>
              <a:t>Which of the following breeds is hairless?</a:t>
            </a:r>
          </a:p>
          <a:p>
            <a:pPr marL="742950" indent="-742950">
              <a:buNone/>
            </a:pPr>
            <a:r>
              <a:rPr lang="en-US" sz="2200" dirty="0"/>
              <a:t>	</a:t>
            </a:r>
            <a:r>
              <a:rPr lang="en-US" sz="2200" dirty="0" smtClean="0"/>
              <a:t>A. Somali</a:t>
            </a:r>
          </a:p>
          <a:p>
            <a:pPr marL="742950" indent="-742950">
              <a:buNone/>
            </a:pPr>
            <a:r>
              <a:rPr lang="en-US" sz="2200" dirty="0"/>
              <a:t>	</a:t>
            </a:r>
            <a:r>
              <a:rPr lang="en-US" sz="2200" dirty="0" smtClean="0"/>
              <a:t>B. Maine Coon</a:t>
            </a:r>
          </a:p>
          <a:p>
            <a:pPr marL="742950" indent="-742950">
              <a:buNone/>
            </a:pPr>
            <a:r>
              <a:rPr lang="en-US" sz="2200" dirty="0"/>
              <a:t>	</a:t>
            </a:r>
            <a:r>
              <a:rPr lang="en-US" sz="2200" dirty="0" smtClean="0"/>
              <a:t>C. Oriental</a:t>
            </a:r>
          </a:p>
          <a:p>
            <a:pPr marL="742950" indent="-742950">
              <a:buNone/>
            </a:pPr>
            <a:r>
              <a:rPr lang="en-US" sz="2200" dirty="0"/>
              <a:t>	</a:t>
            </a:r>
            <a:r>
              <a:rPr lang="en-US" sz="2200" dirty="0" smtClean="0"/>
              <a:t>D. Sphynx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861071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None/>
            </a:pPr>
            <a:r>
              <a:rPr lang="en-US" sz="2200" dirty="0" smtClean="0"/>
              <a:t>13. Which of the following accurately describes </a:t>
            </a:r>
            <a:r>
              <a:rPr lang="en-US" sz="2200" dirty="0" err="1" smtClean="0"/>
              <a:t>Tonkinese</a:t>
            </a:r>
            <a:r>
              <a:rPr lang="en-US" sz="2200" dirty="0" smtClean="0"/>
              <a:t> fur?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A. Soft and thin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B. Soft and silky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C. Rough and thin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D. Rough and silky </a:t>
            </a:r>
          </a:p>
          <a:p>
            <a:pPr marL="0" indent="0">
              <a:buNone/>
            </a:pPr>
            <a:endParaRPr lang="en-US" sz="2200" dirty="0" smtClean="0"/>
          </a:p>
          <a:p>
            <a:pPr marL="742950" indent="-742950">
              <a:buNone/>
            </a:pPr>
            <a:r>
              <a:rPr lang="en-US" sz="2200" dirty="0" smtClean="0"/>
              <a:t>14. Which of the following does NOT accurately represent </a:t>
            </a:r>
            <a:r>
              <a:rPr lang="en-US" sz="2200" dirty="0" err="1"/>
              <a:t>T</a:t>
            </a:r>
            <a:r>
              <a:rPr lang="en-US" sz="2200" dirty="0" err="1" smtClean="0"/>
              <a:t>onkinese</a:t>
            </a:r>
            <a:r>
              <a:rPr lang="en-US" sz="2200" dirty="0" smtClean="0"/>
              <a:t> behavior?</a:t>
            </a:r>
          </a:p>
          <a:p>
            <a:pPr marL="742950" indent="-742950">
              <a:buNone/>
            </a:pPr>
            <a:r>
              <a:rPr lang="en-US" sz="2200" dirty="0"/>
              <a:t>	</a:t>
            </a:r>
            <a:r>
              <a:rPr lang="en-US" sz="2200" dirty="0" smtClean="0"/>
              <a:t>A. Affectionate</a:t>
            </a:r>
          </a:p>
          <a:p>
            <a:pPr marL="742950" indent="-742950">
              <a:buNone/>
            </a:pPr>
            <a:r>
              <a:rPr lang="en-US" sz="2200" dirty="0"/>
              <a:t>	</a:t>
            </a:r>
            <a:r>
              <a:rPr lang="en-US" sz="2200" dirty="0" smtClean="0"/>
              <a:t>B. Alert</a:t>
            </a:r>
          </a:p>
          <a:p>
            <a:pPr marL="742950" indent="-742950">
              <a:buNone/>
            </a:pPr>
            <a:r>
              <a:rPr lang="en-US" sz="2200" dirty="0"/>
              <a:t>	</a:t>
            </a:r>
            <a:r>
              <a:rPr lang="en-US" sz="2200" dirty="0" smtClean="0"/>
              <a:t>C. Playful</a:t>
            </a:r>
          </a:p>
          <a:p>
            <a:pPr marL="742950" indent="-742950">
              <a:buNone/>
            </a:pPr>
            <a:r>
              <a:rPr lang="en-US" sz="2200" dirty="0"/>
              <a:t>	</a:t>
            </a:r>
            <a:r>
              <a:rPr lang="en-US" sz="2200" dirty="0" smtClean="0"/>
              <a:t>D. Quiet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676429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None/>
            </a:pPr>
            <a:r>
              <a:rPr lang="en-US" sz="2200" dirty="0" smtClean="0"/>
              <a:t>15. Which of the following breeds are known as independent and stubborn?</a:t>
            </a:r>
            <a:br>
              <a:rPr lang="en-US" sz="2200" dirty="0" smtClean="0"/>
            </a:br>
            <a:r>
              <a:rPr lang="en-US" sz="2200" dirty="0" smtClean="0"/>
              <a:t>	A. Turkish Angora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B. Somali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C. Abyssinian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D. American Shorthair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478733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Cat Breed Info Center - List of All Cat Breeds by Type, Traits &amp; Characteristics. (</a:t>
            </a:r>
            <a:r>
              <a:rPr lang="en-US" sz="2200" dirty="0" err="1"/>
              <a:t>n.d.</a:t>
            </a:r>
            <a:r>
              <a:rPr lang="en-US" sz="2200" dirty="0"/>
              <a:t>). </a:t>
            </a:r>
            <a:r>
              <a:rPr lang="en-US" sz="2200" dirty="0" err="1"/>
              <a:t>CatTime</a:t>
            </a:r>
            <a:r>
              <a:rPr lang="en-US" sz="2200" dirty="0"/>
              <a:t>. Retrieved July 10, 2014, from http://cattime.com/cat-breeds/</a:t>
            </a:r>
          </a:p>
          <a:p>
            <a:r>
              <a:rPr lang="en-US" sz="2200" dirty="0"/>
              <a:t>Cats. (</a:t>
            </a:r>
            <a:r>
              <a:rPr lang="en-US" sz="2200" dirty="0" err="1"/>
              <a:t>n.d.</a:t>
            </a:r>
            <a:r>
              <a:rPr lang="en-US" sz="2200" dirty="0"/>
              <a:t>). . Retrieved July 10, 2014, from http://www.animalnetwork.com</a:t>
            </a:r>
          </a:p>
          <a:p>
            <a:r>
              <a:rPr lang="en-US" sz="2200" dirty="0"/>
              <a:t>Cat Breeds. (</a:t>
            </a:r>
            <a:r>
              <a:rPr lang="en-US" sz="2200" dirty="0" err="1"/>
              <a:t>n.d.</a:t>
            </a:r>
            <a:r>
              <a:rPr lang="en-US" sz="2200" dirty="0"/>
              <a:t>). . Retrieved July 3, 2014, from http://</a:t>
            </a:r>
            <a:r>
              <a:rPr lang="en-US" sz="2200" dirty="0" smtClean="0"/>
              <a:t>www.pet-directory.net</a:t>
            </a:r>
          </a:p>
          <a:p>
            <a:r>
              <a:rPr lang="en-US" sz="2200" dirty="0"/>
              <a:t>Cat Breeds - List of Cat Breeds - Cat Breed Information. (</a:t>
            </a:r>
            <a:r>
              <a:rPr lang="en-US" sz="2200" dirty="0" err="1"/>
              <a:t>n.d.</a:t>
            </a:r>
            <a:r>
              <a:rPr lang="en-US" sz="2200" dirty="0"/>
              <a:t>). Cat Breeds - List of Cat Breeds - Cat Breed Information. Retrieved July 10, 2014, from http://www.catchannel.com/breeds/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681110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Executive Producer</a:t>
            </a: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Gordon W. Davis, Ph.D.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  <p:sp>
        <p:nvSpPr>
          <p:cNvPr id="272388" name="Content Placeholder 5"/>
          <p:cNvSpPr txBox="1">
            <a:spLocks/>
          </p:cNvSpPr>
          <p:nvPr/>
        </p:nvSpPr>
        <p:spPr bwMode="auto">
          <a:xfrm>
            <a:off x="457200" y="1295400"/>
            <a:ext cx="3824288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buFont typeface="Arial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en-US" altLang="en-US" sz="2000" b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Production Coordinator</a:t>
            </a:r>
          </a:p>
          <a:p>
            <a:pPr defTabSz="457200"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en-US" altLang="en-US" sz="2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John L. Hawley</a:t>
            </a:r>
          </a:p>
          <a:p>
            <a:pPr defTabSz="457200"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altLang="en-US" sz="20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57200"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en-US" altLang="en-US" sz="2000" b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Graphic Designer</a:t>
            </a:r>
          </a:p>
          <a:p>
            <a:pPr defTabSz="457200"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en-US" altLang="en-US" sz="2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Melody Rowell</a:t>
            </a:r>
          </a:p>
          <a:p>
            <a:pPr defTabSz="457200"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altLang="en-US" sz="20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57200"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en-US" altLang="en-US" sz="2000" b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Technical Writer</a:t>
            </a:r>
          </a:p>
          <a:p>
            <a:pPr defTabSz="457200"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en-US" altLang="en-US" sz="2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Jessica Odom</a:t>
            </a:r>
          </a:p>
          <a:p>
            <a:pPr defTabSz="457200"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altLang="en-US" sz="20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57200"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altLang="en-US" sz="20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57200"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altLang="en-US" sz="20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57200"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altLang="en-US" sz="20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57200"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altLang="en-US" sz="20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57200"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altLang="en-US" sz="20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57200"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en-US" altLang="en-US" sz="2000" b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V.P. of Brand Management</a:t>
            </a:r>
          </a:p>
          <a:p>
            <a:pPr defTabSz="457200"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r>
              <a:rPr lang="en-US" altLang="en-US" sz="20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Clayton Franklin</a:t>
            </a:r>
          </a:p>
          <a:p>
            <a:pPr defTabSz="457200"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buNone/>
            </a:pPr>
            <a:endParaRPr lang="en-US" altLang="en-US" sz="20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2389" name="Rectangle 13"/>
          <p:cNvSpPr>
            <a:spLocks noChangeArrowheads="1"/>
          </p:cNvSpPr>
          <p:nvPr/>
        </p:nvSpPr>
        <p:spPr bwMode="auto">
          <a:xfrm>
            <a:off x="2940050" y="5830888"/>
            <a:ext cx="327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© MMXIV</a:t>
            </a:r>
          </a:p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CEV Multimedia, Ltd.</a:t>
            </a:r>
          </a:p>
        </p:txBody>
      </p:sp>
    </p:spTree>
    <p:extLst>
      <p:ext uri="{BB962C8B-B14F-4D97-AF65-F5344CB8AC3E}">
        <p14:creationId xmlns:p14="http://schemas.microsoft.com/office/powerpoint/2010/main" val="39430040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Abyssinian Behavior</a:t>
            </a:r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Is characterized by the following: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active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busy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playful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loving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2" descr="C:\Users\angela\Desktop\Dog Photos\shutterstock_1669555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46218"/>
            <a:ext cx="4419600" cy="294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8461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American Shorthairs</a:t>
            </a:r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Grow short, thick hair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broken into four color categories: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solid </a:t>
            </a:r>
          </a:p>
          <a:p>
            <a:pPr lvl="1" eaLnBrk="1" hangingPunct="1"/>
            <a:r>
              <a:rPr lang="en-US" altLang="en-US" dirty="0" err="1" smtClean="0">
                <a:latin typeface="Arial" charset="0"/>
                <a:cs typeface="Arial" charset="0"/>
              </a:rPr>
              <a:t>particolors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shaded and smoked                                            colors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tabby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6" descr="C:\Users\angela\Desktop\Dog Photos\shutterstock_296762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342900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462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American Shorthair Behavior</a:t>
            </a:r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Is characterized by the following: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loving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quiet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gentle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good with children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good hunters</a:t>
            </a:r>
          </a:p>
        </p:txBody>
      </p:sp>
      <p:pic>
        <p:nvPicPr>
          <p:cNvPr id="4" name="Picture 5" descr="C:\Users\angela\Desktop\Dog Photos\shutterstock_1982875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" t="3752"/>
          <a:stretch/>
        </p:blipFill>
        <p:spPr bwMode="auto">
          <a:xfrm>
            <a:off x="4572000" y="3610098"/>
            <a:ext cx="3911037" cy="269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96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latin typeface="Arial" charset="0"/>
                <a:cs typeface="Arial" charset="0"/>
              </a:rPr>
              <a:t>Birmans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3005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Grow a plush single-length coat in various colors 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Develop their color as they mature 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5" name="Picture 8" descr="C:\Users\angela\Desktop\Dog Photos\shutterstock_49342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31235"/>
            <a:ext cx="4267200" cy="284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07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Birman behavior</a:t>
            </a:r>
          </a:p>
        </p:txBody>
      </p:sp>
      <p:sp>
        <p:nvSpPr>
          <p:cNvPr id="131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Is characterized by the following: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sociable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loving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soft-spoken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quiet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gentle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companionable </a:t>
            </a: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4" name="Picture 7" descr="C:\Users\angela\Desktop\Dog Photos\shutterstock_153432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95600"/>
            <a:ext cx="4191000" cy="308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3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1017</Words>
  <Application>Microsoft Office PowerPoint</Application>
  <PresentationFormat>On-screen Show (4:3)</PresentationFormat>
  <Paragraphs>397</Paragraphs>
  <Slides>48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Custom Design</vt:lpstr>
      <vt:lpstr>1_Custom Design</vt:lpstr>
      <vt:lpstr>2_Custom Design</vt:lpstr>
      <vt:lpstr>3_Custom Design</vt:lpstr>
      <vt:lpstr>PowerPoint Presentation</vt:lpstr>
      <vt:lpstr>Objectives</vt:lpstr>
      <vt:lpstr> Cats </vt:lpstr>
      <vt:lpstr>Abyssinians</vt:lpstr>
      <vt:lpstr>Abyssinian Behavior</vt:lpstr>
      <vt:lpstr>American Shorthairs</vt:lpstr>
      <vt:lpstr>American Shorthair Behavior</vt:lpstr>
      <vt:lpstr>Birmans</vt:lpstr>
      <vt:lpstr>Birman behavior</vt:lpstr>
      <vt:lpstr>Burmese Cats</vt:lpstr>
      <vt:lpstr>Burmese Behavior</vt:lpstr>
      <vt:lpstr>Himalayans</vt:lpstr>
      <vt:lpstr>Himalayan Behavior </vt:lpstr>
      <vt:lpstr>Maine Coons</vt:lpstr>
      <vt:lpstr>Maine Coon Behavior</vt:lpstr>
      <vt:lpstr>Manx Cats</vt:lpstr>
      <vt:lpstr>Manx Behavior</vt:lpstr>
      <vt:lpstr>Orientals </vt:lpstr>
      <vt:lpstr>Oriental Behavior</vt:lpstr>
      <vt:lpstr>Persians</vt:lpstr>
      <vt:lpstr>Persian Behavior</vt:lpstr>
      <vt:lpstr>Ragdolls</vt:lpstr>
      <vt:lpstr>Ragdoll Behavior</vt:lpstr>
      <vt:lpstr>Russian Blues</vt:lpstr>
      <vt:lpstr>Russian Blue Behavior</vt:lpstr>
      <vt:lpstr> Siamese Cats </vt:lpstr>
      <vt:lpstr>Siamese Behavior</vt:lpstr>
      <vt:lpstr> Siberians </vt:lpstr>
      <vt:lpstr>Siberian Behavior</vt:lpstr>
      <vt:lpstr>Somali Cats</vt:lpstr>
      <vt:lpstr>Somali Behavior</vt:lpstr>
      <vt:lpstr> Sphynx Cats </vt:lpstr>
      <vt:lpstr>Sphynx Behavior</vt:lpstr>
      <vt:lpstr> Tonkinese Cats </vt:lpstr>
      <vt:lpstr>Tonkinese Behavior</vt:lpstr>
      <vt:lpstr>Turkish Angora Cats</vt:lpstr>
      <vt:lpstr>Turkish Angora Behavior</vt:lpstr>
      <vt:lpstr>PowerPoint Presentation</vt:lpstr>
      <vt:lpstr>Assessment </vt:lpstr>
      <vt:lpstr>Assessment</vt:lpstr>
      <vt:lpstr>Assessment</vt:lpstr>
      <vt:lpstr>Assessment</vt:lpstr>
      <vt:lpstr>Assessment</vt:lpstr>
      <vt:lpstr>Assessment</vt:lpstr>
      <vt:lpstr>Assessment</vt:lpstr>
      <vt:lpstr>Assessment </vt:lpstr>
      <vt:lpstr>Resources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Hawley</dc:creator>
  <cp:lastModifiedBy>Angela Dehls</cp:lastModifiedBy>
  <cp:revision>27</cp:revision>
  <cp:lastPrinted>2014-07-17T14:44:24Z</cp:lastPrinted>
  <dcterms:created xsi:type="dcterms:W3CDTF">2014-07-09T20:08:56Z</dcterms:created>
  <dcterms:modified xsi:type="dcterms:W3CDTF">2014-07-17T17:51:42Z</dcterms:modified>
</cp:coreProperties>
</file>