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753D4-40C5-49BD-8C5A-066E66AEE9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A2EA2-AA81-4237-971D-A6799883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8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1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4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4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8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5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6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02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8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91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3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32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5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31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08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67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21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27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32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9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07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5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43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22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78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87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17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70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1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575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95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09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0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41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10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46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290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99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36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91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651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539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12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2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213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304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787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94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980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529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75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985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940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336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3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684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331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925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402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152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460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00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990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86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0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5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431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852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65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402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8742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752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330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739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090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246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690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4258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432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616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2266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3575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8977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51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295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2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4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2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3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F2C3-766F-41F1-BA6D-073F785D930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02AD-38FA-4162-926E-1F690BC4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Differs highly from the previous digestive systems because bird have no teeth </a:t>
            </a:r>
          </a:p>
          <a:p>
            <a:r>
              <a:rPr lang="en-US" dirty="0" smtClean="0"/>
              <a:t>Is made up of the esophagus which empties directly into the crop, where the food is stored and then grinded by the gizzard with stones or grit</a:t>
            </a:r>
          </a:p>
          <a:p>
            <a:r>
              <a:rPr lang="en-US" dirty="0" smtClean="0"/>
              <a:t>Is a very fast process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4128747"/>
            <a:ext cx="3503605" cy="234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612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Hyperfunction or Hypofunction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caused by an imbalance in an animal’s hormone levels</a:t>
            </a:r>
          </a:p>
          <a:p>
            <a:pPr lvl="1"/>
            <a:r>
              <a:rPr lang="en-US" dirty="0" smtClean="0"/>
              <a:t>glands which produce too much hormone are known as “hyper”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lands which do not produce enough hormone are known as “hypo”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0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caused by a tumor of the thyroid gland which produces excess thyroid hormone</a:t>
            </a:r>
          </a:p>
          <a:p>
            <a:r>
              <a:rPr lang="en-US" dirty="0" smtClean="0"/>
              <a:t>Causes abnormal bone development and young animals to grow at an irregular rate</a:t>
            </a:r>
          </a:p>
          <a:p>
            <a:pPr lvl="1"/>
            <a:r>
              <a:rPr lang="en-US" dirty="0" smtClean="0"/>
              <a:t>most affected animals will not survive through adulthood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962401"/>
            <a:ext cx="4094584" cy="271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383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Liver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cattle break down too much fat for the liver to process properly</a:t>
            </a:r>
          </a:p>
          <a:p>
            <a:r>
              <a:rPr lang="en-US" dirty="0" smtClean="0"/>
              <a:t>Causes fat which is broken down to convert back to fat in the liver which then becomes toxic to the animal and decreases the cattle’s body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114801"/>
            <a:ext cx="3886200" cy="2592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048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Defends the body against infectious organisms and other invaders</a:t>
            </a:r>
          </a:p>
          <a:p>
            <a:r>
              <a:rPr lang="en-US" dirty="0" smtClean="0"/>
              <a:t>Attacks organisms and substances which invade an animal’s system and causes diseases</a:t>
            </a:r>
          </a:p>
          <a:p>
            <a:r>
              <a:rPr lang="en-US" dirty="0" smtClean="0"/>
              <a:t>Is made up of lymph nodes, cells, proteins, tissues and organs </a:t>
            </a:r>
          </a:p>
          <a:p>
            <a:r>
              <a:rPr lang="en-US" dirty="0" smtClean="0"/>
              <a:t>Common condition or disease includes:</a:t>
            </a:r>
          </a:p>
          <a:p>
            <a:pPr lvl="1"/>
            <a:r>
              <a:rPr lang="en-US" dirty="0" smtClean="0"/>
              <a:t>autoimmune disease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4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194" name="Picture 2" descr="F:\CEV\CURRENT PRODUCTIONS\CEV70680 Veterinary Medical Terms &amp; Terminology\Graphics\lymph node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1371600"/>
            <a:ext cx="7543800" cy="54864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48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the immune system fails to recognize itself and begins to attack and reject the body’s own tissue as a foreign object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soreness</a:t>
            </a:r>
          </a:p>
          <a:p>
            <a:pPr lvl="1"/>
            <a:r>
              <a:rPr lang="en-US" dirty="0" smtClean="0"/>
              <a:t>itching</a:t>
            </a:r>
          </a:p>
          <a:p>
            <a:pPr lvl="1"/>
            <a:r>
              <a:rPr lang="en-US" dirty="0" smtClean="0"/>
              <a:t>flaky skin</a:t>
            </a:r>
          </a:p>
          <a:p>
            <a:pPr lvl="1"/>
            <a:r>
              <a:rPr lang="en-US" dirty="0" smtClean="0"/>
              <a:t>inflamed ears</a:t>
            </a:r>
          </a:p>
          <a:p>
            <a:pPr lvl="1"/>
            <a:r>
              <a:rPr lang="en-US" dirty="0" smtClean="0"/>
              <a:t>excessive licking</a:t>
            </a:r>
          </a:p>
          <a:p>
            <a:pPr lvl="1"/>
            <a:r>
              <a:rPr lang="en-US" dirty="0" smtClean="0"/>
              <a:t>swelling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3124200"/>
            <a:ext cx="2209800" cy="353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1241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the animal’s body from disease by providing a barrier to viruses and bacteria</a:t>
            </a:r>
          </a:p>
          <a:p>
            <a:r>
              <a:rPr lang="en-US" dirty="0" smtClean="0"/>
              <a:t>Protects the body from dehydration, overheating or freezing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869767"/>
            <a:ext cx="3962400" cy="262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398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largest organ in the body and includes the following:</a:t>
            </a:r>
          </a:p>
          <a:p>
            <a:pPr lvl="1"/>
            <a:r>
              <a:rPr lang="en-US" dirty="0" smtClean="0"/>
              <a:t>hair</a:t>
            </a:r>
          </a:p>
          <a:p>
            <a:pPr lvl="1"/>
            <a:r>
              <a:rPr lang="en-US" dirty="0" smtClean="0"/>
              <a:t>feathers</a:t>
            </a:r>
          </a:p>
          <a:p>
            <a:pPr lvl="1"/>
            <a:r>
              <a:rPr lang="en-US" dirty="0" smtClean="0"/>
              <a:t>scales</a:t>
            </a:r>
          </a:p>
          <a:p>
            <a:pPr lvl="1"/>
            <a:r>
              <a:rPr lang="en-US" dirty="0" smtClean="0"/>
              <a:t>nails</a:t>
            </a:r>
          </a:p>
          <a:p>
            <a:pPr lvl="1"/>
            <a:r>
              <a:rPr lang="en-US" dirty="0" smtClean="0"/>
              <a:t>hooves</a:t>
            </a:r>
          </a:p>
          <a:p>
            <a:pPr lvl="1"/>
            <a:r>
              <a:rPr lang="en-US" dirty="0" smtClean="0"/>
              <a:t>horns</a:t>
            </a:r>
          </a:p>
          <a:p>
            <a:pPr lvl="1"/>
            <a:r>
              <a:rPr lang="en-US" dirty="0" smtClean="0"/>
              <a:t>skin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200401"/>
            <a:ext cx="4017282" cy="267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833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conditions or diseases include:</a:t>
            </a:r>
          </a:p>
          <a:p>
            <a:pPr lvl="1"/>
            <a:r>
              <a:rPr lang="en-US" dirty="0" smtClean="0"/>
              <a:t>mange</a:t>
            </a:r>
          </a:p>
          <a:p>
            <a:pPr lvl="1"/>
            <a:r>
              <a:rPr lang="en-US" dirty="0" smtClean="0"/>
              <a:t>rainrot</a:t>
            </a:r>
          </a:p>
          <a:p>
            <a:pPr lvl="1"/>
            <a:r>
              <a:rPr lang="en-US" dirty="0" smtClean="0"/>
              <a:t>ringworm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2590800"/>
            <a:ext cx="3005328" cy="336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7534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2" name="Picture 2" descr="F:\CEV\CURRENT PRODUCTIONS\CEV70680 Veterinary Medical Terms &amp; Terminology\Graphics\2Tg3UG8xNuRoeN_MVxLO89RqaU-1eDNE7AjtlxuX_G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62269"/>
            <a:ext cx="7315200" cy="54864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96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Digestive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 descr="F:\CEV\CURRENT PRODUCTIONS\CEV70680 Veterinary Medical Terms &amp; Terminology\Graphics\gkMlFM_o7A27S8eX9RL1eZw3PoCxgYjK1UeMyJXlx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7315200" cy="54864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936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skin disease which is caused by parasitic mites 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severe itching</a:t>
            </a:r>
          </a:p>
          <a:p>
            <a:pPr lvl="1"/>
            <a:r>
              <a:rPr lang="en-US" dirty="0" smtClean="0"/>
              <a:t>hair loss</a:t>
            </a:r>
          </a:p>
          <a:p>
            <a:pPr lvl="1"/>
            <a:r>
              <a:rPr lang="en-US" dirty="0" smtClean="0"/>
              <a:t>scabs and lesions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008" y="3581400"/>
            <a:ext cx="4076186" cy="271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460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bacterial infection which multiplies in a moist environment</a:t>
            </a:r>
          </a:p>
          <a:p>
            <a:r>
              <a:rPr lang="en-US" dirty="0" smtClean="0"/>
              <a:t>Causes scabby crusts which form raised bumps on matted 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687977"/>
            <a:ext cx="4114800" cy="274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720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highly contagious and infectious skin disease caused by fungi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grey-white areas of skin</a:t>
            </a:r>
          </a:p>
          <a:p>
            <a:pPr lvl="1"/>
            <a:r>
              <a:rPr lang="en-US" dirty="0" smtClean="0"/>
              <a:t>raised circular outlines</a:t>
            </a:r>
          </a:p>
          <a:p>
            <a:pPr lvl="1"/>
            <a:r>
              <a:rPr lang="en-US" dirty="0" smtClean="0"/>
              <a:t>lesions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114801"/>
            <a:ext cx="4038600" cy="2588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9998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Transmits signals to different parts of the animal’s body and operates basic body functions like breathing and digestion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the central nervous system, which is the brain and spinal cord</a:t>
            </a:r>
          </a:p>
          <a:p>
            <a:pPr lvl="1"/>
            <a:r>
              <a:rPr lang="en-US" dirty="0" smtClean="0"/>
              <a:t>the peripheral nervous system, which is made up of the nerves and ganglia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2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6" name="Picture 2" descr="F:\CEV\CURRENT PRODUCTIONS\CEV70680 Veterinary Medical Terms &amp; Terminology\Graphics\LohcuxkKzf0AcZrJHYfV9JnwY7t9wFQyXys_YZUU-9U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4" b="1361"/>
          <a:stretch/>
        </p:blipFill>
        <p:spPr bwMode="auto">
          <a:xfrm>
            <a:off x="2514600" y="1362269"/>
            <a:ext cx="7467600" cy="549573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3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conditions or diseases include:</a:t>
            </a:r>
          </a:p>
          <a:p>
            <a:pPr lvl="1"/>
            <a:r>
              <a:rPr lang="en-US" dirty="0" smtClean="0"/>
              <a:t>peripheral neuropathy</a:t>
            </a:r>
          </a:p>
          <a:p>
            <a:pPr lvl="1"/>
            <a:r>
              <a:rPr lang="en-US" dirty="0" smtClean="0"/>
              <a:t>equine protozoal myeloencephalitis (EPM)</a:t>
            </a:r>
          </a:p>
          <a:p>
            <a:pPr lvl="1"/>
            <a:r>
              <a:rPr lang="en-US" dirty="0" smtClean="0"/>
              <a:t>listeriosis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05200"/>
            <a:ext cx="4114800" cy="274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4386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nerve disorder which affects the peripheral nerves</a:t>
            </a:r>
          </a:p>
          <a:p>
            <a:r>
              <a:rPr lang="en-US" dirty="0" smtClean="0"/>
              <a:t>Causes loss of electrical signals in the nerves, impairs function and causes degeneration and deterioration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4114801"/>
            <a:ext cx="3566032" cy="254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8749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Equine Protozoal Myeloencephalitis (EPM)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caused by horses ingesting feces of opossums which contain protozoa</a:t>
            </a:r>
          </a:p>
          <a:p>
            <a:r>
              <a:rPr lang="en-US" dirty="0" smtClean="0"/>
              <a:t>Causes lesions on the spinal cord and brain stem and neurologic damage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loss of coordination</a:t>
            </a:r>
          </a:p>
          <a:p>
            <a:pPr lvl="1"/>
            <a:r>
              <a:rPr lang="en-US" dirty="0" smtClean="0"/>
              <a:t>stumbling</a:t>
            </a:r>
          </a:p>
          <a:p>
            <a:pPr lvl="1"/>
            <a:r>
              <a:rPr lang="en-US" dirty="0" smtClean="0"/>
              <a:t>soreness</a:t>
            </a:r>
          </a:p>
          <a:p>
            <a:pPr lvl="1"/>
            <a:r>
              <a:rPr lang="en-US" dirty="0" smtClean="0"/>
              <a:t>muscle atrophy</a:t>
            </a:r>
          </a:p>
          <a:p>
            <a:pPr lvl="1"/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head tilt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124200"/>
            <a:ext cx="2362200" cy="3541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7814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Listeriosis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bacterial disease which causes uncoordinated movements, leaning against objects and paralysis</a:t>
            </a:r>
          </a:p>
          <a:p>
            <a:r>
              <a:rPr lang="en-US" dirty="0" smtClean="0"/>
              <a:t>Can result in death within two to three days after the onset of 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041848"/>
            <a:ext cx="3962400" cy="2642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422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and supports the body tissues and internal organs</a:t>
            </a:r>
          </a:p>
          <a:p>
            <a:r>
              <a:rPr lang="en-US" dirty="0" smtClean="0"/>
              <a:t>Is made up of bones and other connective tissues</a:t>
            </a:r>
          </a:p>
          <a:p>
            <a:r>
              <a:rPr lang="en-US" dirty="0" smtClean="0"/>
              <a:t>Common conditions or                                      illnesses include:</a:t>
            </a:r>
          </a:p>
          <a:p>
            <a:pPr lvl="1"/>
            <a:r>
              <a:rPr lang="en-US" dirty="0" smtClean="0"/>
              <a:t>osteochondrosis</a:t>
            </a:r>
          </a:p>
          <a:p>
            <a:pPr lvl="1"/>
            <a:r>
              <a:rPr lang="en-US" dirty="0" smtClean="0"/>
              <a:t>hip dysplasia</a:t>
            </a:r>
          </a:p>
          <a:p>
            <a:pPr lvl="1"/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984" y="3009934"/>
            <a:ext cx="2261616" cy="3665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5032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conditions or diseases include:</a:t>
            </a:r>
          </a:p>
          <a:p>
            <a:pPr lvl="1"/>
            <a:r>
              <a:rPr lang="en-US" dirty="0" smtClean="0"/>
              <a:t>colitis</a:t>
            </a:r>
          </a:p>
          <a:p>
            <a:pPr lvl="1"/>
            <a:r>
              <a:rPr lang="en-US" dirty="0" smtClean="0"/>
              <a:t>colic</a:t>
            </a:r>
          </a:p>
          <a:p>
            <a:pPr lvl="1"/>
            <a:r>
              <a:rPr lang="en-US" dirty="0" smtClean="0"/>
              <a:t>gastroenteritis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96043"/>
            <a:ext cx="4578188" cy="281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55991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170" name="Picture 2" descr="F:\CEV\CURRENT PRODUCTIONS\CEV70680 Veterinary Medical Terms &amp; Terminology\Graphics\ehNWc0Gd1O7JjF_JrppfHRpsbBEqg_s7R5OZNsATn1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9"/>
          <a:stretch/>
        </p:blipFill>
        <p:spPr bwMode="auto">
          <a:xfrm>
            <a:off x="2514600" y="1371600"/>
            <a:ext cx="7416800" cy="54864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187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Osteochondrosis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disease which can affect a variety of joints of a young, growing animal</a:t>
            </a:r>
          </a:p>
          <a:p>
            <a:r>
              <a:rPr lang="en-US" dirty="0" smtClean="0"/>
              <a:t>Causes irregular bone growth which can lead to painful lesions within the joints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00" y="3733800"/>
            <a:ext cx="3886200" cy="2922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63739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Dysplasia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inherited condition which is caused by a hip joint which has not formed properly</a:t>
            </a:r>
          </a:p>
          <a:p>
            <a:r>
              <a:rPr lang="en-US" dirty="0" smtClean="0"/>
              <a:t>Causes a joint to be loose and allows the leg bone to move too much which results in painful deterioration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1" y="4038601"/>
            <a:ext cx="3894879" cy="2706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29694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also known as a break in bones</a:t>
            </a:r>
          </a:p>
          <a:p>
            <a:r>
              <a:rPr lang="en-US" dirty="0" smtClean="0"/>
              <a:t>Often occur due to accidents or incidents such as falls</a:t>
            </a:r>
          </a:p>
          <a:p>
            <a:r>
              <a:rPr lang="en-US" dirty="0" smtClean="0"/>
              <a:t>Require immediate care to reduce pain and proper healing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820975"/>
            <a:ext cx="4114800" cy="273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9191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Consists of sex organs within animals which work together for the purpose of sexual reproduction</a:t>
            </a:r>
          </a:p>
          <a:p>
            <a:r>
              <a:rPr lang="en-US" dirty="0" smtClean="0"/>
              <a:t>Female anatomy includes: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ovaries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uterus 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vagina 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vulva 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utter</a:t>
            </a:r>
          </a:p>
          <a:p>
            <a:r>
              <a:rPr lang="en-US" dirty="0" smtClean="0"/>
              <a:t>Male anatomy includes: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penis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testes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621848"/>
            <a:ext cx="2566416" cy="38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6367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4338" name="Picture 2" descr="F:\CEV\CURRENT PRODUCTIONS\CEV70680 Veterinary Medical Terms &amp; Terminology\Graphics\yrJT3jzJ4O1KZVXGkDtsku2VF-hxrC5wJt7PNpPANF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00" y="1352938"/>
            <a:ext cx="7645400" cy="54864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087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5362" name="Picture 2" descr="F:\CEV\CURRENT PRODUCTIONS\CEV70680 Veterinary Medical Terms &amp; Terminology\Graphics\2-VhnoVNXmCZezQ-mCWC5Zb3b3eXeiorqYf6cMINae0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799"/>
          <a:stretch/>
        </p:blipFill>
        <p:spPr bwMode="auto">
          <a:xfrm>
            <a:off x="2590800" y="1374708"/>
            <a:ext cx="7112000" cy="5483292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207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conditions or diseases include:</a:t>
            </a:r>
          </a:p>
          <a:p>
            <a:pPr lvl="1"/>
            <a:r>
              <a:rPr lang="en-US" dirty="0" smtClean="0"/>
              <a:t>infertility</a:t>
            </a:r>
          </a:p>
          <a:p>
            <a:pPr lvl="1"/>
            <a:r>
              <a:rPr lang="en-US" dirty="0" smtClean="0"/>
              <a:t>dystocia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200400"/>
            <a:ext cx="4267200" cy="285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0839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inability to conceive or carry a pregnancy</a:t>
            </a:r>
          </a:p>
          <a:p>
            <a:r>
              <a:rPr lang="en-US" dirty="0" smtClean="0"/>
              <a:t>Can affect animals of all ages but tends to more commonly affect older 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810000"/>
            <a:ext cx="3810000" cy="254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83916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Dystocia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defined as difficult birthing</a:t>
            </a:r>
          </a:p>
          <a:p>
            <a:r>
              <a:rPr lang="en-US" dirty="0" smtClean="0"/>
              <a:t>May occur because of maternal difficulties or  the position of the fetus within the uterus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358166"/>
            <a:ext cx="4724400" cy="310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2" descr="Z:\Current Productions\Buttons &amp; Logos\Main Menu 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5108" y="6081477"/>
            <a:ext cx="1014984" cy="761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6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acute or chronic inflammation of the membrane lining the colon</a:t>
            </a:r>
          </a:p>
          <a:p>
            <a:r>
              <a:rPr lang="en-US" dirty="0" smtClean="0"/>
              <a:t>Is most commonly caused by parasites, tumors, a change in food,                             allergies or swallowing                                                    of foreign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3627437"/>
            <a:ext cx="2819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18160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1" y="5943600"/>
            <a:ext cx="8006161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Common Veterinary Terms &amp; Abbreviations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62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grouped in the following categories:</a:t>
            </a:r>
          </a:p>
          <a:p>
            <a:pPr lvl="1"/>
            <a:r>
              <a:rPr lang="en-US" dirty="0" smtClean="0"/>
              <a:t>species specific terms</a:t>
            </a:r>
          </a:p>
          <a:p>
            <a:pPr lvl="1"/>
            <a:r>
              <a:rPr lang="en-US" dirty="0" smtClean="0"/>
              <a:t>physical examinations</a:t>
            </a:r>
          </a:p>
          <a:p>
            <a:pPr lvl="1"/>
            <a:r>
              <a:rPr lang="en-US" dirty="0" smtClean="0"/>
              <a:t>animal handling </a:t>
            </a:r>
          </a:p>
          <a:p>
            <a:pPr lvl="1"/>
            <a:r>
              <a:rPr lang="en-US" dirty="0" smtClean="0"/>
              <a:t>injections </a:t>
            </a:r>
          </a:p>
          <a:p>
            <a:pPr lvl="1"/>
            <a:r>
              <a:rPr lang="en-US" dirty="0" smtClean="0"/>
              <a:t>blood sampling</a:t>
            </a:r>
          </a:p>
          <a:p>
            <a:pPr lvl="1"/>
            <a:r>
              <a:rPr lang="en-US" dirty="0" smtClean="0"/>
              <a:t>laboratory procedures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1" y="3048000"/>
            <a:ext cx="362763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3527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grouped in the following categories:</a:t>
            </a:r>
          </a:p>
          <a:p>
            <a:pPr lvl="1"/>
            <a:r>
              <a:rPr lang="en-US" dirty="0" smtClean="0"/>
              <a:t>hospital procedures</a:t>
            </a:r>
          </a:p>
          <a:p>
            <a:pPr lvl="1"/>
            <a:r>
              <a:rPr lang="en-US" dirty="0" smtClean="0"/>
              <a:t>surgical procedures</a:t>
            </a:r>
          </a:p>
          <a:p>
            <a:pPr lvl="1"/>
            <a:r>
              <a:rPr lang="en-US" dirty="0" smtClean="0"/>
              <a:t>veterinary medical equipment</a:t>
            </a:r>
          </a:p>
          <a:p>
            <a:pPr lvl="1"/>
            <a:r>
              <a:rPr lang="en-US" dirty="0" smtClean="0"/>
              <a:t>pharmacology</a:t>
            </a:r>
          </a:p>
          <a:p>
            <a:pPr lvl="1"/>
            <a:r>
              <a:rPr lang="en-US" dirty="0" smtClean="0"/>
              <a:t>common veterinary                                    abbreviations</a:t>
            </a:r>
          </a:p>
          <a:p>
            <a:pPr lvl="1"/>
            <a:r>
              <a:rPr lang="en-US" dirty="0" smtClean="0"/>
              <a:t>common veterinary                                    symbols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657600"/>
            <a:ext cx="3803780" cy="2529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34861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Specific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cat terms</a:t>
            </a:r>
          </a:p>
          <a:p>
            <a:pPr lvl="1"/>
            <a:r>
              <a:rPr lang="en-US" dirty="0" smtClean="0"/>
              <a:t>dog terms</a:t>
            </a:r>
          </a:p>
          <a:p>
            <a:pPr lvl="1"/>
            <a:r>
              <a:rPr lang="en-US" dirty="0" smtClean="0"/>
              <a:t>horse terms</a:t>
            </a:r>
          </a:p>
          <a:p>
            <a:pPr lvl="1"/>
            <a:r>
              <a:rPr lang="en-US" dirty="0" smtClean="0"/>
              <a:t>swine terms</a:t>
            </a:r>
          </a:p>
          <a:p>
            <a:pPr lvl="1"/>
            <a:r>
              <a:rPr lang="en-US" dirty="0" smtClean="0"/>
              <a:t>cattle terms</a:t>
            </a:r>
          </a:p>
          <a:p>
            <a:pPr lvl="1"/>
            <a:r>
              <a:rPr lang="en-US" dirty="0" smtClean="0"/>
              <a:t>sheep terms</a:t>
            </a:r>
          </a:p>
          <a:p>
            <a:pPr lvl="1"/>
            <a:r>
              <a:rPr lang="en-US" dirty="0" smtClean="0"/>
              <a:t>goat terms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3200400"/>
            <a:ext cx="4114800" cy="274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7055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tom - intact male</a:t>
            </a:r>
          </a:p>
          <a:p>
            <a:pPr lvl="1"/>
            <a:r>
              <a:rPr lang="en-US" dirty="0" smtClean="0"/>
              <a:t>neutered - castrated male</a:t>
            </a:r>
          </a:p>
          <a:p>
            <a:pPr lvl="1"/>
            <a:r>
              <a:rPr lang="en-US" dirty="0" smtClean="0"/>
              <a:t>queen - intact female</a:t>
            </a:r>
          </a:p>
          <a:p>
            <a:pPr lvl="1"/>
            <a:r>
              <a:rPr lang="en-US" dirty="0" smtClean="0"/>
              <a:t>spayed - sterilized female </a:t>
            </a:r>
          </a:p>
          <a:p>
            <a:pPr lvl="1"/>
            <a:r>
              <a:rPr lang="en-US" dirty="0" smtClean="0"/>
              <a:t>kitten - young cat</a:t>
            </a:r>
          </a:p>
          <a:p>
            <a:pPr lvl="1"/>
            <a:r>
              <a:rPr lang="en-US" dirty="0" smtClean="0"/>
              <a:t>queening - giving birth</a:t>
            </a:r>
          </a:p>
          <a:p>
            <a:pPr lvl="1"/>
            <a:r>
              <a:rPr lang="en-US" dirty="0" smtClean="0"/>
              <a:t>litter - a group of offspring born at the same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600200"/>
            <a:ext cx="349007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4949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dog/stud - an intact male dog</a:t>
            </a:r>
          </a:p>
          <a:p>
            <a:pPr lvl="1"/>
            <a:r>
              <a:rPr lang="en-US" dirty="0" smtClean="0"/>
              <a:t>neutered - castrated male dog</a:t>
            </a:r>
          </a:p>
          <a:p>
            <a:pPr lvl="1"/>
            <a:r>
              <a:rPr lang="en-US" dirty="0" smtClean="0"/>
              <a:t>bitch - an intact female </a:t>
            </a:r>
          </a:p>
          <a:p>
            <a:pPr lvl="1"/>
            <a:r>
              <a:rPr lang="en-US" dirty="0" smtClean="0"/>
              <a:t>spayed - sterilized female</a:t>
            </a:r>
          </a:p>
          <a:p>
            <a:pPr lvl="1"/>
            <a:r>
              <a:rPr lang="en-US" dirty="0" smtClean="0"/>
              <a:t>whelp or puppy - a young dog</a:t>
            </a:r>
          </a:p>
          <a:p>
            <a:pPr lvl="1"/>
            <a:r>
              <a:rPr lang="en-US" dirty="0" smtClean="0"/>
              <a:t>whelping - giving birth</a:t>
            </a:r>
          </a:p>
          <a:p>
            <a:pPr lvl="1"/>
            <a:r>
              <a:rPr lang="en-US" dirty="0" smtClean="0"/>
              <a:t>pack - a group of dogs</a:t>
            </a:r>
          </a:p>
          <a:p>
            <a:pPr lvl="1"/>
            <a:r>
              <a:rPr lang="en-US" dirty="0" smtClean="0"/>
              <a:t>litter - a group of offspring born at the same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96200" y="1519997"/>
            <a:ext cx="2743200" cy="2360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77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Terms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52600" y="1371600"/>
            <a:ext cx="8686800" cy="5486400"/>
          </a:xfrm>
        </p:spPr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stallion </a:t>
            </a:r>
            <a:r>
              <a:rPr lang="en-US" dirty="0"/>
              <a:t>- an intact male </a:t>
            </a:r>
            <a:r>
              <a:rPr lang="en-US" dirty="0" smtClean="0"/>
              <a:t>more </a:t>
            </a:r>
            <a:r>
              <a:rPr lang="en-US" dirty="0"/>
              <a:t>than four years </a:t>
            </a:r>
            <a:r>
              <a:rPr lang="en-US" dirty="0" smtClean="0"/>
              <a:t>old</a:t>
            </a:r>
          </a:p>
          <a:p>
            <a:pPr lvl="1"/>
            <a:r>
              <a:rPr lang="en-US" dirty="0" smtClean="0"/>
              <a:t>colt </a:t>
            </a:r>
            <a:r>
              <a:rPr lang="en-US" dirty="0"/>
              <a:t>- an intact male </a:t>
            </a:r>
            <a:r>
              <a:rPr lang="en-US" dirty="0" smtClean="0"/>
              <a:t>than </a:t>
            </a:r>
            <a:r>
              <a:rPr lang="en-US" dirty="0"/>
              <a:t>four years old </a:t>
            </a:r>
            <a:endParaRPr lang="en-US" dirty="0" smtClean="0"/>
          </a:p>
          <a:p>
            <a:pPr lvl="1"/>
            <a:r>
              <a:rPr lang="en-US" dirty="0" smtClean="0"/>
              <a:t>mare </a:t>
            </a:r>
            <a:r>
              <a:rPr lang="en-US" dirty="0"/>
              <a:t>- an intact female </a:t>
            </a:r>
            <a:r>
              <a:rPr lang="en-US" dirty="0" smtClean="0"/>
              <a:t>more </a:t>
            </a:r>
            <a:r>
              <a:rPr lang="en-US" dirty="0"/>
              <a:t>than four years old </a:t>
            </a:r>
            <a:endParaRPr lang="en-US" dirty="0" smtClean="0"/>
          </a:p>
          <a:p>
            <a:pPr lvl="1"/>
            <a:r>
              <a:rPr lang="en-US" dirty="0" smtClean="0"/>
              <a:t>filly </a:t>
            </a:r>
            <a:r>
              <a:rPr lang="en-US" dirty="0"/>
              <a:t>- an intact female </a:t>
            </a:r>
            <a:r>
              <a:rPr lang="en-US" dirty="0" smtClean="0"/>
              <a:t>less </a:t>
            </a:r>
            <a:r>
              <a:rPr lang="en-US" dirty="0"/>
              <a:t>than four years </a:t>
            </a:r>
            <a:r>
              <a:rPr lang="en-US" dirty="0" smtClean="0"/>
              <a:t>old</a:t>
            </a:r>
          </a:p>
          <a:p>
            <a:pPr lvl="1"/>
            <a:r>
              <a:rPr lang="en-US" dirty="0" smtClean="0"/>
              <a:t>gelding </a:t>
            </a:r>
            <a:r>
              <a:rPr lang="en-US" dirty="0"/>
              <a:t>- a castrated male </a:t>
            </a:r>
            <a:endParaRPr lang="en-US" dirty="0" smtClean="0"/>
          </a:p>
          <a:p>
            <a:pPr lvl="1"/>
            <a:r>
              <a:rPr lang="en-US" dirty="0" smtClean="0"/>
              <a:t>foal </a:t>
            </a:r>
            <a:r>
              <a:rPr lang="en-US" dirty="0"/>
              <a:t>- a young </a:t>
            </a:r>
            <a:r>
              <a:rPr lang="en-US" dirty="0" smtClean="0"/>
              <a:t>horse</a:t>
            </a:r>
          </a:p>
          <a:p>
            <a:pPr lvl="1"/>
            <a:r>
              <a:rPr lang="en-US" dirty="0" smtClean="0"/>
              <a:t>foaling </a:t>
            </a:r>
            <a:r>
              <a:rPr lang="en-US" dirty="0"/>
              <a:t>- giving </a:t>
            </a:r>
            <a:r>
              <a:rPr lang="en-US" dirty="0" smtClean="0"/>
              <a:t>birth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235819"/>
            <a:ext cx="3657600" cy="243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26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boar - an intact male </a:t>
            </a:r>
          </a:p>
          <a:p>
            <a:pPr lvl="1"/>
            <a:r>
              <a:rPr lang="en-US" dirty="0" smtClean="0"/>
              <a:t>sow - an intact female </a:t>
            </a:r>
          </a:p>
          <a:p>
            <a:pPr lvl="1"/>
            <a:r>
              <a:rPr lang="en-US" dirty="0" smtClean="0"/>
              <a:t>barrow - a male who is castrated when young</a:t>
            </a:r>
          </a:p>
          <a:p>
            <a:pPr lvl="1"/>
            <a:r>
              <a:rPr lang="en-US" dirty="0" smtClean="0"/>
              <a:t>gilt - a young female which has not given birth</a:t>
            </a:r>
          </a:p>
          <a:p>
            <a:pPr lvl="1"/>
            <a:r>
              <a:rPr lang="en-US" dirty="0" smtClean="0"/>
              <a:t>pig or shoat - a young pig</a:t>
            </a:r>
          </a:p>
          <a:p>
            <a:pPr lvl="1"/>
            <a:r>
              <a:rPr lang="en-US" dirty="0" smtClean="0"/>
              <a:t>farrowing - giving birth </a:t>
            </a:r>
          </a:p>
          <a:p>
            <a:pPr lvl="1"/>
            <a:r>
              <a:rPr lang="en-US" dirty="0" smtClean="0"/>
              <a:t>herd - a group of pigs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962401"/>
            <a:ext cx="3498980" cy="253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048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bull - an intact male</a:t>
            </a:r>
          </a:p>
          <a:p>
            <a:pPr lvl="1"/>
            <a:r>
              <a:rPr lang="en-US" dirty="0" smtClean="0"/>
              <a:t>cow - an intact female</a:t>
            </a:r>
          </a:p>
          <a:p>
            <a:pPr lvl="1"/>
            <a:r>
              <a:rPr lang="en-US" dirty="0" smtClean="0"/>
              <a:t>steer - a male bovine castrated                                 when young</a:t>
            </a:r>
          </a:p>
          <a:p>
            <a:pPr lvl="1"/>
            <a:r>
              <a:rPr lang="en-US" dirty="0" smtClean="0"/>
              <a:t>heifer - a young female bovine                                      which has not given birth</a:t>
            </a:r>
          </a:p>
          <a:p>
            <a:pPr lvl="1"/>
            <a:r>
              <a:rPr lang="en-US" dirty="0" smtClean="0"/>
              <a:t>calf - a young bovine</a:t>
            </a:r>
          </a:p>
          <a:p>
            <a:pPr lvl="1"/>
            <a:r>
              <a:rPr lang="en-US" dirty="0" smtClean="0"/>
              <a:t>herd - a group of cattle</a:t>
            </a:r>
          </a:p>
          <a:p>
            <a:pPr lvl="1"/>
            <a:r>
              <a:rPr lang="en-US" dirty="0" smtClean="0"/>
              <a:t>calving or freshening - giving birth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082" y="1401147"/>
            <a:ext cx="2718318" cy="242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14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ram - an intact male </a:t>
            </a:r>
          </a:p>
          <a:p>
            <a:pPr lvl="1"/>
            <a:r>
              <a:rPr lang="en-US" dirty="0" smtClean="0"/>
              <a:t>ewe - an intact female </a:t>
            </a:r>
          </a:p>
          <a:p>
            <a:pPr lvl="1"/>
            <a:r>
              <a:rPr lang="en-US" dirty="0" smtClean="0"/>
              <a:t>wether - a castrated male                                   </a:t>
            </a:r>
          </a:p>
          <a:p>
            <a:pPr lvl="1"/>
            <a:r>
              <a:rPr lang="en-US" dirty="0" smtClean="0"/>
              <a:t>lamb - a young sheep</a:t>
            </a:r>
          </a:p>
          <a:p>
            <a:pPr lvl="1"/>
            <a:r>
              <a:rPr lang="en-US" dirty="0" smtClean="0"/>
              <a:t>flock - a group of sheep</a:t>
            </a:r>
          </a:p>
          <a:p>
            <a:pPr lvl="1"/>
            <a:r>
              <a:rPr lang="en-US" dirty="0" smtClean="0"/>
              <a:t>freshening or lambing - giving birth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286" y="1420990"/>
            <a:ext cx="3457115" cy="2312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0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defined as abdominal pain and causes problems to the digestive system</a:t>
            </a:r>
          </a:p>
          <a:p>
            <a:r>
              <a:rPr lang="en-US" dirty="0" smtClean="0"/>
              <a:t>Is the number one cause of death in horses</a:t>
            </a:r>
          </a:p>
          <a:p>
            <a:r>
              <a:rPr lang="en-US" dirty="0" smtClean="0"/>
              <a:t>Is caused by different types of conditions, such as gas or impaction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981692"/>
            <a:ext cx="4038600" cy="2693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1310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buck - an intact male</a:t>
            </a:r>
          </a:p>
          <a:p>
            <a:pPr lvl="1"/>
            <a:r>
              <a:rPr lang="en-US" dirty="0" smtClean="0"/>
              <a:t>doe - an intact female</a:t>
            </a:r>
          </a:p>
          <a:p>
            <a:pPr lvl="1"/>
            <a:r>
              <a:rPr lang="en-US" dirty="0" smtClean="0"/>
              <a:t>wether - a castrated male</a:t>
            </a:r>
          </a:p>
          <a:p>
            <a:pPr lvl="1"/>
            <a:r>
              <a:rPr lang="en-US" dirty="0" smtClean="0"/>
              <a:t>kid - a young goat</a:t>
            </a:r>
          </a:p>
          <a:p>
            <a:pPr lvl="1"/>
            <a:r>
              <a:rPr lang="en-US" dirty="0" smtClean="0"/>
              <a:t>herd - a group of goats</a:t>
            </a:r>
          </a:p>
          <a:p>
            <a:pPr lvl="1"/>
            <a:r>
              <a:rPr lang="en-US" dirty="0" smtClean="0"/>
              <a:t>freshening or kidding - giving birth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114" y="1524000"/>
            <a:ext cx="342728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57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used to identify any abnormalities associated with the animal in an effort to make informed judgments about its’ health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4" name="Picture 3" descr="R:\Users\Angela\shutterstock\shutterstock_2550404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52801"/>
            <a:ext cx="4267200" cy="3200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603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92397"/>
          <a:ext cx="8382000" cy="46020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2264"/>
                <a:gridCol w="6009736"/>
              </a:tblGrid>
              <a:tr h="2840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Vital Signs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assess an animal’s health; includes pulse, respiration and temperature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0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Pulse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times the heart beats per minute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69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Respiration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breaths per minute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17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Temperature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degree of heat of a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living body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2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Lymph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Nodes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gland masses of tissue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which contain cells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602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Capillary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Refill Time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it takes for blood to return to the tissue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978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Abnormalities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opposite of normal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694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Lethargic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not alert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or active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70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Tartar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plaque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build up on teeth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21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96036"/>
          <a:ext cx="8382000" cy="396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2264"/>
                <a:gridCol w="6009736"/>
              </a:tblGrid>
              <a:tr h="2803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7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Plaque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growth of bacteria on teeth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87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Ophthalmoscope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instrument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used when examining the eye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681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Palpate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examine by touching and feeling the area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076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Auscultation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listening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with a stethoscope or other instrument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Murmur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abnormal sound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within the heart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89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Arrhythmia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irregular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rhythm in the heart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46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Diagnostics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identifying, characterizing or diagnosing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 problem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11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Femoral Pulses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pulse found inside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the thigh of the hind leg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82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Inflammation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redness,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swelling or pain on an area of the body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30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99496"/>
          <a:ext cx="8382000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2264"/>
                <a:gridCol w="6009736"/>
              </a:tblGrid>
              <a:tr h="276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317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Lesion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wound which causes pain or a change in the body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13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Orthopedic Exam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examining the skeletal system, structures,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muscles and ligaments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Range of Motion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how far a joint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may move freely and painlessly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Dehydration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loss of water from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the body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981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Gut Motility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ability to pass material through the gut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457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Ambulating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 walk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53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Defecation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 have a bowel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movement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493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term used to describe the way veterinarians and staff work with, respond to and interact with animals in a clinical or field setting</a:t>
            </a:r>
          </a:p>
          <a:p>
            <a:r>
              <a:rPr lang="en-US" dirty="0" smtClean="0"/>
              <a:t>Is crucial to the safety of the handler, owner and animal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255026"/>
            <a:ext cx="3657600" cy="243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9057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"/>
            <a:ext cx="8839200" cy="1311275"/>
          </a:xfrm>
        </p:spPr>
        <p:txBody>
          <a:bodyPr/>
          <a:lstStyle/>
          <a:p>
            <a:r>
              <a:rPr lang="en-US" dirty="0" smtClean="0"/>
              <a:t>Animal Handling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402080"/>
          <a:ext cx="8382000" cy="408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Stress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state of mental or emotional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strain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Abnormal Behavior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acting differently from normal or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typical behavior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Adverse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Behavior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behavior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which is preventive or harmful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Submissive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passive, obedient or conforming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Slip Lead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rope or tether which is attached around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the neck of the animal to help control and restrain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Muzzle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guard or strap which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is fitted over an animal’s nose and jaw to prevent biting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Twitch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device used to distract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horses during exams or procedures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262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Handling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402080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1524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Control Pole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device used for very aggressive dogs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1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Halter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form of restraint used to control large animals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Shoot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form of restraint used for cattle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76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Stocks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form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restrain used for horses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Fractious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irritable or angered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Tranquilizer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medicinal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drug used to reduce tension or stress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used for fractious cats or wild animals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531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used to administer medication and vaccinations</a:t>
            </a:r>
          </a:p>
          <a:p>
            <a:r>
              <a:rPr lang="en-US" dirty="0" smtClean="0"/>
              <a:t>Techniques differ based on the dosage and administration statements describing directions for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 descr="R:\Users\Angela\shutterstock\shutterstock_159475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572000" cy="2667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989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Injections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1" y="1371600"/>
          <a:ext cx="8382000" cy="4500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199"/>
                <a:gridCol w="6019801"/>
              </a:tblGrid>
              <a:tr h="4333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Intramuscular (IM)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a substance directly into the muscle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86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Subcutaneous (Sub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Q)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injection used to implant a drug into the tissue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layer between the skin and the muscle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478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Intravenous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(IV)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a substance directly into the vein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Syringe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Barrel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part of the syringe which holds the medicine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67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Syringe Plunger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placed tightly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inside the barrel of the syringe; allows the applicator to push the medication through the syringe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62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Syringe Needle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mechanism through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which the fluid is injected into the animal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Gauge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thickness, size or measure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an object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infection or inflammation of the stomach and intestines</a:t>
            </a:r>
          </a:p>
          <a:p>
            <a:r>
              <a:rPr lang="en-US" dirty="0" smtClean="0"/>
              <a:t>Causes diarrhea, nausea, vomiting and cramping abdominal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657601"/>
            <a:ext cx="4495800" cy="2998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99126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71601"/>
          <a:ext cx="8382000" cy="40469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4502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Vaccinations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medicines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which contain weakened or dead bacteria and/or viruses which are injected into an animal to allow their body to create antibodies against the disease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12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Antibodies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cells of the immune system which kill foreign objects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in the body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88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Occlude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 close,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shut or stop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Jugular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any of the three large veins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in the neck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456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Lateral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Saphenous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two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large veins near the thigh on the hind leg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Cephalic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vein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located on the front leg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7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used in the diagnosis and                          monitoring of disease and                                   infection in animals </a:t>
            </a:r>
          </a:p>
          <a:p>
            <a:r>
              <a:rPr lang="en-US" dirty="0" smtClean="0"/>
              <a:t>Obtains an initial overview of                                 the animal’s health, functionality                          of an organ or tests for a                             certain disease</a:t>
            </a:r>
          </a:p>
          <a:p>
            <a:r>
              <a:rPr lang="en-US" dirty="0" smtClean="0"/>
              <a:t>Requires special equipment and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524000"/>
            <a:ext cx="203301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036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Sampling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382000" cy="460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Complete Blood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Count (CBC)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determines the number and type of blood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cells present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Blood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specialized bodily fluid which performs many primary functions, including transportation, protection and regulation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Plasma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liquid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portion of blood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Red Blood Cells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erythrocytes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which carry oxygen from the lungs to the rest of the body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White Blood Cells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defends the body from invading organisms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Packed Cell Volume (PCV) Hematocrit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(HCT)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determine the portion or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percentage of the whole volume of blood occupied by red blood cells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0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Sampling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458200" cy="499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Anemia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deficiency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hemoglobin, reducing the number of red blood cells; causes body weakness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Red Count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number of red blood cells in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 unit volume of blood; can be used to detect a problem with red blood cell production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Polycythemia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decreased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blood flow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carries oxygen to the red blood cells and helps move them to other tissues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Bevel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small hole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on the needle which allows the blood to blow into the syringe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Blood Clotting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prevents bleeding when a blood vessel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is injured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Platelets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thrombocytes are responsible for clotting and increase with injury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9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routine part of veterinary medicine and are conducted to establish baseline or “normal” values for healthy animal</a:t>
            </a:r>
          </a:p>
          <a:p>
            <a:r>
              <a:rPr lang="en-US" dirty="0" smtClean="0"/>
              <a:t>Determine the presence of illness or disease in an animal</a:t>
            </a:r>
          </a:p>
          <a:p>
            <a:r>
              <a:rPr lang="en-US" dirty="0" smtClean="0"/>
              <a:t>Help monitor a sick animal’s response to treatment</a:t>
            </a:r>
          </a:p>
          <a:p>
            <a:r>
              <a:rPr lang="en-US" dirty="0" smtClean="0"/>
              <a:t>Determine the risks of complications before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include:</a:t>
            </a:r>
          </a:p>
          <a:p>
            <a:pPr lvl="1"/>
            <a:r>
              <a:rPr lang="en-US" dirty="0" smtClean="0"/>
              <a:t>blood examinations</a:t>
            </a:r>
          </a:p>
          <a:p>
            <a:pPr lvl="1"/>
            <a:r>
              <a:rPr lang="en-US" dirty="0" smtClean="0"/>
              <a:t>fecal examinations</a:t>
            </a:r>
          </a:p>
          <a:p>
            <a:pPr lvl="1"/>
            <a:r>
              <a:rPr lang="en-US" dirty="0" smtClean="0"/>
              <a:t>urine examination</a:t>
            </a:r>
          </a:p>
          <a:p>
            <a:pPr lvl="1"/>
            <a:r>
              <a:rPr lang="en-US" dirty="0" smtClean="0"/>
              <a:t>culture and sensitivity tests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835066"/>
            <a:ext cx="4114800" cy="274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759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Procedure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71601"/>
          <a:ext cx="8382000" cy="50470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Test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Purpose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82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r>
                        <a:rPr lang="en-US" sz="2000" baseline="30000" dirty="0" smtClean="0"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endParaRPr lang="en-US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quick convenient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blood tests which detects multiple diseases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30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Complete Blood Count (CBC)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determines the number and type of blood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cells present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6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Chemistry Profile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gives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information on the electrolytes in the animal and organ functions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01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Microfilaria Smear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detects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the microscopic version of heartworms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87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Fecal Flotation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detects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internal parasites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2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Urinalysis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gives information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on kidney function and detects urinary tract infections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05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Culture and Sensitivity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Tests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identify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the strain of bacteria or other pathogen and the most effective drug to inhibit the growth of the problem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3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other common procedures performed within the clinic by veterinary medical staff </a:t>
            </a:r>
          </a:p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clinic protocol</a:t>
            </a:r>
          </a:p>
          <a:p>
            <a:pPr lvl="1"/>
            <a:r>
              <a:rPr lang="en-US" dirty="0" smtClean="0"/>
              <a:t>emergency protocol and first aid</a:t>
            </a:r>
          </a:p>
          <a:p>
            <a:pPr lvl="1"/>
            <a:r>
              <a:rPr lang="en-US" dirty="0" smtClean="0"/>
              <a:t>animal care skills</a:t>
            </a:r>
          </a:p>
          <a:p>
            <a:pPr lvl="1"/>
            <a:r>
              <a:rPr lang="en-US" dirty="0" smtClean="0"/>
              <a:t>therapeutic care</a:t>
            </a:r>
          </a:p>
          <a:p>
            <a:pPr lvl="1"/>
            <a:r>
              <a:rPr lang="en-US" dirty="0" smtClean="0"/>
              <a:t>reproductive and genetic                                   evaluation</a:t>
            </a:r>
          </a:p>
          <a:p>
            <a:pPr lvl="1"/>
            <a:r>
              <a:rPr lang="en-US" dirty="0" smtClean="0"/>
              <a:t>newborn, orphan and                                             recumbent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115383"/>
            <a:ext cx="3581400" cy="2317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912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Procedures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382000" cy="536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4600"/>
                <a:gridCol w="5867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Procedure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Cardiopulmonary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Resuscitation (CPR)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emergency procedure used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to keep the heart pumping and oxygen flowing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Control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Bleeding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requires applying pressure and bandages to the wound and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finding the source of the bleeding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Hypovolemic Shock Treatment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occurs when an animal’s blood volume is low; is treated by inserting IV fluids to keep the blood pressure up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Shock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Treatment from Pain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requires administering medication to the animal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to relieve pain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Clinic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Protocol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guidelines which are followed by all veterinary staff to ensure safety within the clinic at all times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Dental Prophylaxis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procedure performed to clean an animal’s teeth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Zoonotic Diseases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are diseases which are communicable between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humans and animals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0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Procedures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38200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Artificial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Insemination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inserting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sperm into a female’s uterus or cervix in order to achieve pregnancy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Morphology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study of the form of living organisms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Embryo Transfer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placing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embryos into the uterus of a female in order to establish pregnancy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Vitro Fertilization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process by which 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egg is fertilized by sperm outside of the body before implantation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Enema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procedure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which injects liquid into the rectum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Hydrotherapy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washing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 wound with water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Neonate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newborn animal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Recumbent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laying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down on the back or either side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6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hormones which regulate metabolism, growth and development, tissue and sexual function, reproduction, sleep and mood</a:t>
            </a:r>
          </a:p>
          <a:p>
            <a:r>
              <a:rPr lang="en-US" dirty="0" smtClean="0"/>
              <a:t>Is made up of the pituitary gland, thyroid gland, parathyroid glands, adrenal glands, pancreas, ovaries and testicles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75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8686800" cy="5486400"/>
          </a:xfrm>
        </p:spPr>
        <p:txBody>
          <a:bodyPr/>
          <a:lstStyle/>
          <a:p>
            <a:r>
              <a:rPr lang="en-US" dirty="0" smtClean="0"/>
              <a:t>Are complex operations performed by veterinarians and are used to benefit an animal’s health </a:t>
            </a:r>
          </a:p>
          <a:p>
            <a:r>
              <a:rPr lang="en-US" dirty="0" smtClean="0"/>
              <a:t>Most commonly performed within the veterinary clinic include:</a:t>
            </a:r>
          </a:p>
          <a:p>
            <a:pPr lvl="1"/>
            <a:r>
              <a:rPr lang="en-US" dirty="0" smtClean="0"/>
              <a:t>spaying</a:t>
            </a:r>
          </a:p>
          <a:p>
            <a:pPr lvl="2"/>
            <a:r>
              <a:rPr lang="en-US" dirty="0" smtClean="0"/>
              <a:t>surgically removing a                                           female’s ovaries and                                            uterus</a:t>
            </a:r>
          </a:p>
          <a:p>
            <a:pPr lvl="1"/>
            <a:r>
              <a:rPr lang="en-US" dirty="0" smtClean="0"/>
              <a:t>neutering</a:t>
            </a:r>
          </a:p>
          <a:p>
            <a:pPr lvl="2"/>
            <a:r>
              <a:rPr lang="en-US" dirty="0" smtClean="0"/>
              <a:t>surgically removing a                                                  male’s testicles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299" y="3908913"/>
            <a:ext cx="3783563" cy="252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06395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Procedures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382000" cy="403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4049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4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Excise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cut out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4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Incise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 cut into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4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Ligate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 tie or bind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with a ligature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4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Inversion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turning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inward or inside out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4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Eversion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turning outward or inside out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4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Transect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 sever or cut across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4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Dissect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 cut apart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or separate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92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Anesthesia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medication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used primarily during surgery to minimize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pain, discomfort and shock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747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Medical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used to perform surgical procedures, the determination of health in animals and to administer medication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common electronic technology</a:t>
            </a:r>
          </a:p>
          <a:p>
            <a:pPr lvl="1"/>
            <a:r>
              <a:rPr lang="en-US" dirty="0" smtClean="0"/>
              <a:t>common imaging equipment</a:t>
            </a:r>
          </a:p>
          <a:p>
            <a:pPr lvl="1"/>
            <a:r>
              <a:rPr lang="en-US" dirty="0" smtClean="0"/>
              <a:t>common surgical instruments</a:t>
            </a:r>
          </a:p>
          <a:p>
            <a:pPr lvl="1"/>
            <a:r>
              <a:rPr lang="en-US" dirty="0" smtClean="0"/>
              <a:t>common medication                                         administration instruments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2714919"/>
            <a:ext cx="2495004" cy="374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854180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Electronic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used daily in veterinary clinics to help  determine illness and the overall health of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2987041"/>
          <a:ext cx="8382000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6600"/>
                <a:gridCol w="5105400"/>
              </a:tblGrid>
              <a:tr h="3697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Electronic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Technology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Centrifuge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separation of fluids by spinning a vessel holding material at a high speed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409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Autoclave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decontaminates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and sterilizes surgical instruments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Microscope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analyze blood, fecal, urine and sperm microscopically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963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Imaging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revolutionized veterinary medicine by allowing veterinarians to determine disease, illness and overall health of animals easily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3048000"/>
          <a:ext cx="8382001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6601"/>
                <a:gridCol w="510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Imaging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Equipment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Radiography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examine the body for injury or disease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Ultrasonography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creates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images of body structures from a pattern of echoes reflected from the structures being imaged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Endoscopy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exams the esophagus,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stomach, upper intestines, colon, cecum, large bowel and rectum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Electrocardiography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(ECG or EKG)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records electrical activity of the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heart over a period of time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2992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Surgical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specially designed tools or devices which perform specific actions while performing surgery or an operation on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2971800"/>
          <a:ext cx="8382000" cy="264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6600"/>
                <a:gridCol w="51054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Surgical Instrument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Scissors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cut tissue, sutures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and hard material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Forceps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grasp,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cut, compress and pull tissues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Scalpels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sharp surgical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knives used to make incisions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Tubes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are used during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operations and wound healing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3353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Medication Administration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used to inject medication into an animal in order to diagnose, treat or prevent illness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2514600"/>
          <a:ext cx="8382000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Instrument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Syringe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administering a liquid medication into the animal via mouth, intramuscularly or intravenously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Hollow Needle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attached to a syringe and used for injected medications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Multi-dose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Hypodermic Syringe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inject or draw fluids into/or out of the body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747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Medication Administration Instruments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1371600"/>
          <a:ext cx="8382000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Instrument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Hypodermic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Syringes and Needles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very small syringes which are used with hollow needles for injections into or under the skin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Drench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Guns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administer de-wormers, niacin, calcium and other drenchers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Balling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Guns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administer oral medication capsules or boluses into an animal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465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study of medicine which focuses on the uses, effects and modes of actions in drugs</a:t>
            </a:r>
          </a:p>
          <a:p>
            <a:r>
              <a:rPr lang="en-US" dirty="0" smtClean="0"/>
              <a:t>Is divided into the study of pharmacokinetics and pharmacodynamics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5" name="Picture 4" descr="R:\Users\Angela\shutterstock\shutterstock_25900752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581401"/>
            <a:ext cx="2895600" cy="30878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8803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Pharmacology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86840"/>
          <a:ext cx="8382000" cy="432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4600"/>
                <a:gridCol w="586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Pharmacodynamics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study of the biochemical and physiological effects of drugs and their actions</a:t>
                      </a:r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Pharmacokinetics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physiological movement of drugs within the body and how drugs move into, through and out of the body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Drug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substance used to treat, cure, prevent or diagnose a condition</a:t>
                      </a:r>
                    </a:p>
                  </a:txBody>
                  <a:tcPr/>
                </a:tc>
              </a:tr>
              <a:tr h="50291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Diagnostic Drug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part of a test in order to identify and label a condition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Therapeutic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Drug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treatment of a condition</a:t>
                      </a: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Preventive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Drug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prevent a condition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87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9" name="Picture 3" descr="F:\CEV\CURRENT PRODUCTIONS\CEV70680 Veterinary Medical Terms &amp; Terminology\Graphics\6yF6JT3Pcw5EEgx_Fp-pWutx-um_NbUazqMj-nIKDsM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1"/>
          <a:stretch/>
        </p:blipFill>
        <p:spPr bwMode="auto">
          <a:xfrm>
            <a:off x="2438400" y="1371600"/>
            <a:ext cx="7543800" cy="54864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0553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Pharmacology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382000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Veterinary Feed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Directive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intended for use in animal feeds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Over-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the-Counter Drug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available to anyone without a prescription</a:t>
                      </a: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Controlled Substance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drugs considered to be dangerous due to potential human abuse or misuse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ADME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process of absorption, distribution, metabolism and excretion of drugs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434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Abbreviations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lib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freely, as wanted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glands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left ear</a:t>
                      </a: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right ear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ASAP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as soon as possible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each ear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bright, alert, responsive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9318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Abbreviations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1386841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Bid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twice daily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bowel movement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BW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body weight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capsule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CBC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complete blood count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central nervous system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6998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Abbreviations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Abbreviation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CPR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cardiopulmonary resuscitation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DOA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dead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on arrival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domestic short hair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DLH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domestic long hair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Dx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diagnosis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female spayed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HBC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hit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by car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1932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Abbreviations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1371600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Abbreviation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hematocrit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HW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heartworm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HWP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heartworm preventative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ICU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intensive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care unit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intramuscular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intranasal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intraperitoneal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154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Abbreviations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1402080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Abbreviation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intravenous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male neutered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NPO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nothing by mouth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right eye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left eye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both eyes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per os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orally, by mouth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975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Abbreviations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1386840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Abbreviation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as necessary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every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q2h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every 2 hours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q6h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every 6 hours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every day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every hour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QID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four times a day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960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Abbreviations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1386840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Abbreviation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every other day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RBC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red blood cell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R/O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rule out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Sc/SQ/SubQ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subcutaneous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suture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removal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SID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once a day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Tab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tablet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2458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Veterinary Abbreviations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1392749"/>
          <a:ext cx="83820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60198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Abbreviation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TID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three times a day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toenail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trim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TPR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temperature, pulse, respiration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TX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treatment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urinalysis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ointment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WBC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white blood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cell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1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conditions or diseases include:</a:t>
            </a:r>
          </a:p>
          <a:p>
            <a:pPr lvl="1"/>
            <a:r>
              <a:rPr lang="en-US" dirty="0" smtClean="0"/>
              <a:t>hyperfunction or hypofunction</a:t>
            </a:r>
          </a:p>
          <a:p>
            <a:pPr lvl="1"/>
            <a:r>
              <a:rPr lang="en-US" dirty="0" smtClean="0"/>
              <a:t>hyperthyroidism</a:t>
            </a:r>
          </a:p>
          <a:p>
            <a:pPr lvl="1"/>
            <a:r>
              <a:rPr lang="en-US" dirty="0" smtClean="0"/>
              <a:t>fatty liver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553732"/>
            <a:ext cx="3962401" cy="297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0841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3543</Words>
  <Application>Microsoft Office PowerPoint</Application>
  <PresentationFormat>Widescreen</PresentationFormat>
  <Paragraphs>916</Paragraphs>
  <Slides>88</Slides>
  <Notes>88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Calibri</vt:lpstr>
      <vt:lpstr>Calibri Light</vt:lpstr>
      <vt:lpstr>Office Theme</vt:lpstr>
      <vt:lpstr>Avian Digestive System</vt:lpstr>
      <vt:lpstr>Avian Digestive System</vt:lpstr>
      <vt:lpstr>Digestive System</vt:lpstr>
      <vt:lpstr>Colitis</vt:lpstr>
      <vt:lpstr>Colic</vt:lpstr>
      <vt:lpstr>Gastroenteritis</vt:lpstr>
      <vt:lpstr>Endocrine System</vt:lpstr>
      <vt:lpstr>Endocrine System</vt:lpstr>
      <vt:lpstr>Endocrine System</vt:lpstr>
      <vt:lpstr>Hyperfunction or Hypofunction</vt:lpstr>
      <vt:lpstr>Hyperthyroidism</vt:lpstr>
      <vt:lpstr>Fatty Liver Disease</vt:lpstr>
      <vt:lpstr>Immune System</vt:lpstr>
      <vt:lpstr>Immune System</vt:lpstr>
      <vt:lpstr>Autoimmune Disease</vt:lpstr>
      <vt:lpstr>Integumentary System</vt:lpstr>
      <vt:lpstr>Integumentary System</vt:lpstr>
      <vt:lpstr>Integumentary System</vt:lpstr>
      <vt:lpstr>Integumentary System</vt:lpstr>
      <vt:lpstr>Mange</vt:lpstr>
      <vt:lpstr>Rainrot</vt:lpstr>
      <vt:lpstr>Ringworm</vt:lpstr>
      <vt:lpstr>Nervous System</vt:lpstr>
      <vt:lpstr>Nervous System</vt:lpstr>
      <vt:lpstr>Nervous System</vt:lpstr>
      <vt:lpstr>Peripheral Neuropathy</vt:lpstr>
      <vt:lpstr>Equine Protozoal Myeloencephalitis (EPM)</vt:lpstr>
      <vt:lpstr>Listeriosis</vt:lpstr>
      <vt:lpstr>Skeletal System</vt:lpstr>
      <vt:lpstr>Skeletal System</vt:lpstr>
      <vt:lpstr>Osteochondrosis</vt:lpstr>
      <vt:lpstr>Hip Dysplasia</vt:lpstr>
      <vt:lpstr>Fractures</vt:lpstr>
      <vt:lpstr>Reproductive System</vt:lpstr>
      <vt:lpstr>Male Reproductive System</vt:lpstr>
      <vt:lpstr>Female Reproductive System</vt:lpstr>
      <vt:lpstr>Reproductive System</vt:lpstr>
      <vt:lpstr>Infertility</vt:lpstr>
      <vt:lpstr>Dystocia</vt:lpstr>
      <vt:lpstr>Common Veterinary Terms &amp; Abbreviations</vt:lpstr>
      <vt:lpstr>Common Veterinary Terms</vt:lpstr>
      <vt:lpstr>Common Veterinary Terms</vt:lpstr>
      <vt:lpstr>Species Specific Terms</vt:lpstr>
      <vt:lpstr>Cat Terms</vt:lpstr>
      <vt:lpstr>Dog Terms</vt:lpstr>
      <vt:lpstr>Horse Terms</vt:lpstr>
      <vt:lpstr>Swine Terms</vt:lpstr>
      <vt:lpstr>Cattle Terms</vt:lpstr>
      <vt:lpstr>Sheep Terms</vt:lpstr>
      <vt:lpstr>Goat Terms</vt:lpstr>
      <vt:lpstr>Physical Examinations</vt:lpstr>
      <vt:lpstr>Physical Examination Terms</vt:lpstr>
      <vt:lpstr>Physical Examination Terms</vt:lpstr>
      <vt:lpstr>Physical Examination Terms</vt:lpstr>
      <vt:lpstr>Animal Handling</vt:lpstr>
      <vt:lpstr>Animal Handling</vt:lpstr>
      <vt:lpstr>Animal Handling</vt:lpstr>
      <vt:lpstr>Injections</vt:lpstr>
      <vt:lpstr>Injections Terms</vt:lpstr>
      <vt:lpstr>Injection Terms</vt:lpstr>
      <vt:lpstr>Blood Sampling</vt:lpstr>
      <vt:lpstr>Blood Sampling Terms</vt:lpstr>
      <vt:lpstr>Blood Sampling Terms</vt:lpstr>
      <vt:lpstr>Laboratory Procedures</vt:lpstr>
      <vt:lpstr>Laboratory Procedures</vt:lpstr>
      <vt:lpstr>Laboratory Procedure Terms</vt:lpstr>
      <vt:lpstr>Hospital Procedures</vt:lpstr>
      <vt:lpstr>Hospital Procedures Terms</vt:lpstr>
      <vt:lpstr>Hospital Procedures Terms</vt:lpstr>
      <vt:lpstr>Surgical Procedures</vt:lpstr>
      <vt:lpstr>Surgical Procedures Terms</vt:lpstr>
      <vt:lpstr>Veterinary Medical Equipment</vt:lpstr>
      <vt:lpstr>Common Electronic Technology</vt:lpstr>
      <vt:lpstr>Common Imaging Equipment</vt:lpstr>
      <vt:lpstr>Common Surgical Instruments</vt:lpstr>
      <vt:lpstr>Common Medication Administration Instruments</vt:lpstr>
      <vt:lpstr>Common Medication Administration Instruments</vt:lpstr>
      <vt:lpstr>Pharmacology</vt:lpstr>
      <vt:lpstr>Pharmacology Terms</vt:lpstr>
      <vt:lpstr>Pharmacology Terms</vt:lpstr>
      <vt:lpstr>Common Veterinary Abbreviations </vt:lpstr>
      <vt:lpstr>Common Veterinary Abbreviations </vt:lpstr>
      <vt:lpstr>Common Veterinary Abbreviations </vt:lpstr>
      <vt:lpstr>Common Veterinary Abbreviations </vt:lpstr>
      <vt:lpstr>Common Veterinary Abbreviations </vt:lpstr>
      <vt:lpstr>Common Veterinary Abbreviations </vt:lpstr>
      <vt:lpstr>Common Veterinary Abbreviations </vt:lpstr>
      <vt:lpstr>Common Veterinary Abbreviations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Seth Boroughs</dc:creator>
  <cp:lastModifiedBy>Seth Boroughs</cp:lastModifiedBy>
  <cp:revision>2</cp:revision>
  <dcterms:created xsi:type="dcterms:W3CDTF">2016-10-03T14:52:21Z</dcterms:created>
  <dcterms:modified xsi:type="dcterms:W3CDTF">2016-10-03T14:53:57Z</dcterms:modified>
</cp:coreProperties>
</file>