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7"/>
  </p:notesMasterIdLst>
  <p:handoutMasterIdLst>
    <p:handoutMasterId r:id="rId58"/>
  </p:handoutMasterIdLst>
  <p:sldIdLst>
    <p:sldId id="256" r:id="rId2"/>
    <p:sldId id="408" r:id="rId3"/>
    <p:sldId id="409" r:id="rId4"/>
    <p:sldId id="258" r:id="rId5"/>
    <p:sldId id="259" r:id="rId6"/>
    <p:sldId id="402" r:id="rId7"/>
    <p:sldId id="260" r:id="rId8"/>
    <p:sldId id="403" r:id="rId9"/>
    <p:sldId id="404" r:id="rId10"/>
    <p:sldId id="405" r:id="rId11"/>
    <p:sldId id="406" r:id="rId12"/>
    <p:sldId id="407" r:id="rId13"/>
    <p:sldId id="410" r:id="rId14"/>
    <p:sldId id="261" r:id="rId15"/>
    <p:sldId id="417" r:id="rId16"/>
    <p:sldId id="418" r:id="rId17"/>
    <p:sldId id="419" r:id="rId18"/>
    <p:sldId id="420" r:id="rId19"/>
    <p:sldId id="421" r:id="rId20"/>
    <p:sldId id="530" r:id="rId21"/>
    <p:sldId id="262" r:id="rId22"/>
    <p:sldId id="263" r:id="rId23"/>
    <p:sldId id="344" r:id="rId24"/>
    <p:sldId id="422" r:id="rId25"/>
    <p:sldId id="267" r:id="rId26"/>
    <p:sldId id="532" r:id="rId27"/>
    <p:sldId id="423" r:id="rId28"/>
    <p:sldId id="265" r:id="rId29"/>
    <p:sldId id="268" r:id="rId30"/>
    <p:sldId id="269" r:id="rId31"/>
    <p:sldId id="353" r:id="rId32"/>
    <p:sldId id="271" r:id="rId33"/>
    <p:sldId id="424" r:id="rId34"/>
    <p:sldId id="534" r:id="rId35"/>
    <p:sldId id="535" r:id="rId36"/>
    <p:sldId id="536" r:id="rId37"/>
    <p:sldId id="425" r:id="rId38"/>
    <p:sldId id="426" r:id="rId39"/>
    <p:sldId id="460" r:id="rId40"/>
    <p:sldId id="427" r:id="rId41"/>
    <p:sldId id="428" r:id="rId42"/>
    <p:sldId id="442" r:id="rId43"/>
    <p:sldId id="443" r:id="rId44"/>
    <p:sldId id="444" r:id="rId45"/>
    <p:sldId id="429" r:id="rId46"/>
    <p:sldId id="451" r:id="rId47"/>
    <p:sldId id="452" r:id="rId48"/>
    <p:sldId id="453" r:id="rId49"/>
    <p:sldId id="430" r:id="rId50"/>
    <p:sldId id="437" r:id="rId51"/>
    <p:sldId id="538" r:id="rId52"/>
    <p:sldId id="438" r:id="rId53"/>
    <p:sldId id="539" r:id="rId54"/>
    <p:sldId id="439" r:id="rId55"/>
    <p:sldId id="54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949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8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E1938-BAE9-4A4A-B213-7CF2B84CA24D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BA210-4FD9-48EB-8A49-578ADB6B1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3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CEA5F-A035-4501-B26A-57A86F2EBE93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95A85-6236-4F02-935D-047C80F654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5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59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332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58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24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47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48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74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47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96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48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9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98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42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41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90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27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97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58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36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527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052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34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57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96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368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1422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861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553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770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484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426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182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03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318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391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912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060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506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537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715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531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068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703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52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62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759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746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778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769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611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23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46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21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22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5A85-6236-4F02-935D-047C80F654C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9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67D9-7B3F-48D6-B028-BBF063710033}" type="datetime1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EW_CEV 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9016" y="0"/>
            <a:ext cx="1014984" cy="3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762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DF1D-160E-4638-B823-2516169B36F1}" type="datetime1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1095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DF1D-160E-4638-B823-2516169B36F1}" type="datetime1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6155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B606-24A9-4336-A397-4EB12155A46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9" descr="NEW_CEV 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788" y="6524161"/>
            <a:ext cx="1014984" cy="3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578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DF1D-160E-4638-B823-2516169B36F1}" type="datetime1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653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DF1D-160E-4638-B823-2516169B36F1}" type="datetime1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9501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DF1D-160E-4638-B823-2516169B36F1}" type="datetime1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3872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DF1D-160E-4638-B823-2516169B36F1}" type="datetime1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6236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DF1D-160E-4638-B823-2516169B36F1}" type="datetime1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720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DF1D-160E-4638-B823-2516169B36F1}" type="datetime1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86049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DF1D-160E-4638-B823-2516169B36F1}" type="datetime1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747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FDF1D-160E-4638-B823-2516169B36F1}" type="datetime1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9793-FC3C-4D6C-B8AB-188E6725D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0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position or direction qualifiers include:</a:t>
            </a:r>
          </a:p>
          <a:p>
            <a:pPr lvl="1"/>
            <a:r>
              <a:rPr lang="en-US" dirty="0" smtClean="0"/>
              <a:t>sub (under)</a:t>
            </a:r>
          </a:p>
          <a:p>
            <a:pPr lvl="1"/>
            <a:r>
              <a:rPr lang="en-US" dirty="0"/>
              <a:t>peri (around)</a:t>
            </a:r>
          </a:p>
          <a:p>
            <a:pPr lvl="1"/>
            <a:r>
              <a:rPr lang="en-US" dirty="0" smtClean="0"/>
              <a:t>supra (above)</a:t>
            </a:r>
          </a:p>
          <a:p>
            <a:pPr lvl="2"/>
            <a:r>
              <a:rPr lang="en-US" dirty="0" smtClean="0"/>
              <a:t>for example: </a:t>
            </a:r>
          </a:p>
          <a:p>
            <a:pPr lvl="3"/>
            <a:r>
              <a:rPr lang="en-US" dirty="0" smtClean="0"/>
              <a:t>supracostal		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098" name="Picture 2" descr="F:\CEV\CURRENT PRODUCTIONS\CEV70680 Veterinary Medical Terms &amp; Terminology\Graphics\rZkei7GOGfuPROs4fFR7JE9tESufxQ2fcwHQEYHhoWI,k7RlbhioUpXXprQAPvYsOhJWs0aQ1swF5-jtqdBlHso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3800" y="3733800"/>
            <a:ext cx="4800600" cy="2977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negative qualifiers include:</a:t>
            </a:r>
          </a:p>
          <a:p>
            <a:pPr lvl="1"/>
            <a:r>
              <a:rPr lang="en-US" dirty="0" smtClean="0"/>
              <a:t>an (without)</a:t>
            </a:r>
          </a:p>
          <a:p>
            <a:pPr lvl="1"/>
            <a:r>
              <a:rPr lang="en-US" dirty="0" smtClean="0"/>
              <a:t>anti (against)</a:t>
            </a:r>
          </a:p>
          <a:p>
            <a:pPr lvl="2"/>
            <a:r>
              <a:rPr lang="en-US" dirty="0" smtClean="0"/>
              <a:t>for example: </a:t>
            </a:r>
          </a:p>
          <a:p>
            <a:pPr lvl="3"/>
            <a:r>
              <a:rPr lang="en-US" dirty="0" smtClean="0"/>
              <a:t>antioxidant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3429000"/>
            <a:ext cx="5181600" cy="35234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color qualifiers include:</a:t>
            </a:r>
          </a:p>
          <a:p>
            <a:pPr lvl="1"/>
            <a:r>
              <a:rPr lang="en-US" dirty="0" smtClean="0"/>
              <a:t>cyan/o (blue)</a:t>
            </a:r>
          </a:p>
          <a:p>
            <a:pPr lvl="1"/>
            <a:r>
              <a:rPr lang="en-US" dirty="0" smtClean="0"/>
              <a:t>jaund/o (yellow)</a:t>
            </a:r>
          </a:p>
          <a:p>
            <a:pPr lvl="1"/>
            <a:r>
              <a:rPr lang="en-US" dirty="0"/>
              <a:t>erythr/o (red)</a:t>
            </a:r>
          </a:p>
          <a:p>
            <a:pPr lvl="2"/>
            <a:r>
              <a:rPr lang="en-US" dirty="0" smtClean="0"/>
              <a:t>for example: </a:t>
            </a:r>
          </a:p>
          <a:p>
            <a:pPr lvl="3"/>
            <a:r>
              <a:rPr lang="en-US" dirty="0" smtClean="0"/>
              <a:t>erythrocyte	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148" name="Picture 4" descr="F:\CEV\CURRENT PRODUCTIONS\CEV70680 Veterinary Medical Terms &amp; Terminology\Graphics\EvlqXvNQ3xCuH9STwsqgGnuK1wJYDloxsCAmokPNMUU,UtHnnKp4YceehooDB0KguaSrDYJfXJrtguMGuLPLTlY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3800" y="3733800"/>
            <a:ext cx="4876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have opposites which can be beneficial to learn </a:t>
            </a:r>
          </a:p>
          <a:p>
            <a:pPr lvl="1"/>
            <a:r>
              <a:rPr lang="en-US" dirty="0" smtClean="0"/>
              <a:t>common opposite prefixes include:</a:t>
            </a:r>
          </a:p>
          <a:p>
            <a:pPr lvl="2"/>
            <a:r>
              <a:rPr lang="en-US" dirty="0" smtClean="0"/>
              <a:t>pre (before)</a:t>
            </a:r>
          </a:p>
          <a:p>
            <a:pPr lvl="2"/>
            <a:r>
              <a:rPr lang="en-US" dirty="0" smtClean="0"/>
              <a:t>post (after)</a:t>
            </a:r>
          </a:p>
          <a:p>
            <a:pPr lvl="2"/>
            <a:r>
              <a:rPr lang="en-US" dirty="0" smtClean="0"/>
              <a:t>hypo (high, above normal)</a:t>
            </a:r>
          </a:p>
          <a:p>
            <a:pPr lvl="2"/>
            <a:r>
              <a:rPr lang="en-US" dirty="0" smtClean="0"/>
              <a:t>hyper (low, below normal)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after the root word or words</a:t>
            </a:r>
          </a:p>
          <a:p>
            <a:r>
              <a:rPr lang="en-US" dirty="0" smtClean="0"/>
              <a:t>Modify the meaning of the root word</a:t>
            </a:r>
          </a:p>
          <a:p>
            <a:r>
              <a:rPr lang="en-US" dirty="0" smtClean="0"/>
              <a:t>Can be grouped together by meaning, which include: </a:t>
            </a:r>
          </a:p>
          <a:p>
            <a:pPr lvl="1"/>
            <a:r>
              <a:rPr lang="en-US" dirty="0" smtClean="0"/>
              <a:t>pertaining to</a:t>
            </a:r>
          </a:p>
          <a:p>
            <a:pPr lvl="1"/>
            <a:r>
              <a:rPr lang="en-US" dirty="0" smtClean="0"/>
              <a:t>surgical</a:t>
            </a:r>
          </a:p>
          <a:p>
            <a:pPr lvl="1"/>
            <a:r>
              <a:rPr lang="en-US" dirty="0" smtClean="0"/>
              <a:t>procedural</a:t>
            </a:r>
          </a:p>
          <a:p>
            <a:pPr lvl="1"/>
            <a:r>
              <a:rPr lang="en-US" dirty="0" smtClean="0"/>
              <a:t>double R</a:t>
            </a:r>
          </a:p>
          <a:p>
            <a:pPr lvl="1"/>
            <a:r>
              <a:rPr lang="en-US" dirty="0" smtClean="0"/>
              <a:t>conditional and 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814518"/>
            <a:ext cx="8839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Clinic Corner: The suffix used will determine the speech classification of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word. (e.g., anem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ia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(noun) ; anem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ic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(adjective))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“Pertaining to” Suffixes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include: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59745" name="Picture 1" descr="F:\CEV\CURRENT PRODUCTIONS\CEV70680 Veterinary Medical Terms &amp; Terminology\Graphics\zGXMTtlL8cP67B_V-7qck9puW2Ynt9Hys0WP-ZRwjR4,rSQmShANZHe8_2XuhF7-OJ0P389RGcgXwSvJ_1mnH0w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5600" y="3627437"/>
            <a:ext cx="44958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371599"/>
            <a:ext cx="8686800" cy="457200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ic</a:t>
            </a:r>
          </a:p>
          <a:p>
            <a:pPr lvl="1"/>
            <a:r>
              <a:rPr lang="en-US" dirty="0" smtClean="0"/>
              <a:t>al</a:t>
            </a:r>
          </a:p>
          <a:p>
            <a:pPr lvl="1"/>
            <a:r>
              <a:rPr lang="en-US" dirty="0" smtClean="0"/>
              <a:t>ine</a:t>
            </a:r>
          </a:p>
          <a:p>
            <a:pPr lvl="1"/>
            <a:r>
              <a:rPr lang="en-US" dirty="0" smtClean="0"/>
              <a:t>ary</a:t>
            </a:r>
          </a:p>
          <a:p>
            <a:pPr lvl="1"/>
            <a:r>
              <a:rPr lang="en-US" dirty="0" smtClean="0"/>
              <a:t>an</a:t>
            </a:r>
          </a:p>
          <a:p>
            <a:pPr lvl="1"/>
            <a:r>
              <a:rPr lang="en-US" dirty="0" smtClean="0"/>
              <a:t>ar</a:t>
            </a:r>
          </a:p>
          <a:p>
            <a:pPr lvl="1"/>
            <a:r>
              <a:rPr lang="en-US" dirty="0" smtClean="0"/>
              <a:t>ous</a:t>
            </a:r>
          </a:p>
          <a:p>
            <a:pPr lvl="1"/>
            <a:r>
              <a:rPr lang="en-US" dirty="0" smtClean="0"/>
              <a:t>tic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eal</a:t>
            </a:r>
          </a:p>
          <a:p>
            <a:pPr lvl="1"/>
            <a:r>
              <a:rPr lang="en-US" dirty="0" smtClean="0"/>
              <a:t>ac</a:t>
            </a:r>
          </a:p>
          <a:p>
            <a:pPr lvl="2"/>
            <a:r>
              <a:rPr lang="en-US" dirty="0" smtClean="0"/>
              <a:t>for example:</a:t>
            </a:r>
          </a:p>
          <a:p>
            <a:pPr lvl="3"/>
            <a:r>
              <a:rPr lang="en-US" dirty="0" smtClean="0"/>
              <a:t>cardiac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Surgical Suffixes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ctomy - removal of</a:t>
            </a:r>
          </a:p>
          <a:p>
            <a:pPr lvl="1"/>
            <a:r>
              <a:rPr lang="en-US" dirty="0" smtClean="0"/>
              <a:t>tomy – cutting, incision</a:t>
            </a:r>
          </a:p>
          <a:p>
            <a:pPr lvl="1"/>
            <a:r>
              <a:rPr lang="en-US" dirty="0" smtClean="0"/>
              <a:t>plasty – surgical repair</a:t>
            </a:r>
          </a:p>
          <a:p>
            <a:pPr lvl="1"/>
            <a:r>
              <a:rPr lang="en-US" dirty="0" smtClean="0"/>
              <a:t>centesis – surgical puncture to                                remove fluid or gas</a:t>
            </a:r>
          </a:p>
          <a:p>
            <a:pPr lvl="1"/>
            <a:r>
              <a:rPr lang="en-US" dirty="0" smtClean="0"/>
              <a:t>pexy – suture </a:t>
            </a:r>
            <a:r>
              <a:rPr lang="en-US" dirty="0"/>
              <a:t>to </a:t>
            </a:r>
            <a:r>
              <a:rPr lang="en-US" dirty="0" smtClean="0"/>
              <a:t>stabilize</a:t>
            </a:r>
          </a:p>
          <a:p>
            <a:pPr lvl="1"/>
            <a:r>
              <a:rPr lang="en-US" dirty="0" smtClean="0"/>
              <a:t>scope </a:t>
            </a:r>
            <a:r>
              <a:rPr lang="en-US" dirty="0"/>
              <a:t>– instrument or </a:t>
            </a:r>
            <a:r>
              <a:rPr lang="en-US" dirty="0" smtClean="0"/>
              <a:t>exam</a:t>
            </a:r>
          </a:p>
          <a:p>
            <a:pPr lvl="2"/>
            <a:r>
              <a:rPr lang="en-US" dirty="0" smtClean="0"/>
              <a:t>for example:</a:t>
            </a:r>
          </a:p>
          <a:p>
            <a:pPr lvl="3"/>
            <a:r>
              <a:rPr lang="en-US" dirty="0" smtClean="0"/>
              <a:t>endoscope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676400"/>
            <a:ext cx="2634996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Procedural Suffixes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gram – record of</a:t>
            </a:r>
          </a:p>
          <a:p>
            <a:pPr lvl="1"/>
            <a:r>
              <a:rPr lang="en-US" dirty="0" smtClean="0"/>
              <a:t>graphy – procedure which records</a:t>
            </a:r>
          </a:p>
          <a:p>
            <a:pPr lvl="1"/>
            <a:r>
              <a:rPr lang="en-US" dirty="0" smtClean="0"/>
              <a:t>scopy – procedure to visually examine</a:t>
            </a:r>
          </a:p>
          <a:p>
            <a:pPr lvl="1"/>
            <a:r>
              <a:rPr lang="en-US" dirty="0" smtClean="0"/>
              <a:t>logy – </a:t>
            </a:r>
            <a:r>
              <a:rPr lang="en-US" dirty="0"/>
              <a:t>study </a:t>
            </a:r>
            <a:r>
              <a:rPr lang="en-US" dirty="0" smtClean="0"/>
              <a:t>of</a:t>
            </a:r>
          </a:p>
          <a:p>
            <a:pPr lvl="1"/>
            <a:r>
              <a:rPr lang="en-US" dirty="0" smtClean="0"/>
              <a:t>therapy </a:t>
            </a:r>
            <a:r>
              <a:rPr lang="en-US" dirty="0"/>
              <a:t>– </a:t>
            </a:r>
            <a:r>
              <a:rPr lang="en-US" dirty="0" smtClean="0"/>
              <a:t>treatment</a:t>
            </a:r>
          </a:p>
          <a:p>
            <a:pPr lvl="2"/>
            <a:r>
              <a:rPr lang="en-US" dirty="0" smtClean="0"/>
              <a:t>for example: </a:t>
            </a:r>
          </a:p>
          <a:p>
            <a:pPr lvl="3"/>
            <a:r>
              <a:rPr lang="en-US" dirty="0" smtClean="0"/>
              <a:t>hydrotherapy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74" name="Picture 2" descr="C:\Users\christaforsberg\Downloads\shutterstock_1560331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676464"/>
            <a:ext cx="3466782" cy="2998973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Double R Suffixes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rrhagia or rrhage – bursting forth</a:t>
            </a:r>
          </a:p>
          <a:p>
            <a:pPr lvl="2"/>
            <a:r>
              <a:rPr lang="en-US" dirty="0" smtClean="0"/>
              <a:t>for example: </a:t>
            </a:r>
          </a:p>
          <a:p>
            <a:pPr lvl="3"/>
            <a:r>
              <a:rPr lang="en-US" dirty="0" smtClean="0"/>
              <a:t>hemmorrhage – bursting forth of blood from the vessels</a:t>
            </a:r>
          </a:p>
          <a:p>
            <a:pPr lvl="1"/>
            <a:r>
              <a:rPr lang="en-US" dirty="0" smtClean="0"/>
              <a:t>rrhaphy – to suture </a:t>
            </a:r>
          </a:p>
          <a:p>
            <a:pPr lvl="2"/>
            <a:r>
              <a:rPr lang="en-US" dirty="0" smtClean="0"/>
              <a:t>for example: </a:t>
            </a:r>
          </a:p>
          <a:p>
            <a:pPr lvl="3"/>
            <a:r>
              <a:rPr lang="en-US" dirty="0" smtClean="0"/>
              <a:t>enterorrhaphy – suturing of the intestine</a:t>
            </a:r>
          </a:p>
          <a:p>
            <a:pPr lvl="1"/>
            <a:r>
              <a:rPr lang="en-US" dirty="0" smtClean="0"/>
              <a:t>rrhexis – rupture </a:t>
            </a:r>
          </a:p>
          <a:p>
            <a:pPr lvl="2"/>
            <a:r>
              <a:rPr lang="en-US" dirty="0" smtClean="0"/>
              <a:t>for example: </a:t>
            </a:r>
          </a:p>
          <a:p>
            <a:pPr lvl="3"/>
            <a:r>
              <a:rPr lang="en-US" dirty="0" smtClean="0"/>
              <a:t>myorrhexis – rupture of the muscle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Conditional &amp; Structural Suffixes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rhexis – rupture</a:t>
            </a:r>
          </a:p>
          <a:p>
            <a:pPr lvl="1"/>
            <a:r>
              <a:rPr lang="en-US" dirty="0" smtClean="0"/>
              <a:t>itis – inflammation</a:t>
            </a:r>
          </a:p>
          <a:p>
            <a:pPr lvl="1"/>
            <a:r>
              <a:rPr lang="en-US" dirty="0" smtClean="0"/>
              <a:t>osis – abnormal condition</a:t>
            </a:r>
          </a:p>
          <a:p>
            <a:pPr lvl="1"/>
            <a:r>
              <a:rPr lang="en-US" dirty="0" smtClean="0"/>
              <a:t>pathy </a:t>
            </a:r>
            <a:r>
              <a:rPr lang="en-US" dirty="0"/>
              <a:t>– </a:t>
            </a:r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algia </a:t>
            </a:r>
            <a:r>
              <a:rPr lang="en-US" dirty="0"/>
              <a:t>or dynia – </a:t>
            </a:r>
            <a:r>
              <a:rPr lang="en-US" dirty="0" smtClean="0"/>
              <a:t>pain</a:t>
            </a:r>
          </a:p>
          <a:p>
            <a:pPr lvl="2"/>
            <a:r>
              <a:rPr lang="en-US" dirty="0" smtClean="0"/>
              <a:t>for example:</a:t>
            </a:r>
          </a:p>
          <a:p>
            <a:pPr lvl="3"/>
            <a:r>
              <a:rPr lang="en-US" dirty="0" smtClean="0"/>
              <a:t>myalgia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098" name="Picture 2" descr="C:\Users\christaforsberg\Downloads\shutterstock_3087213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4129088"/>
            <a:ext cx="3862494" cy="2546349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based on the following:</a:t>
            </a:r>
          </a:p>
          <a:p>
            <a:pPr lvl="1"/>
            <a:r>
              <a:rPr lang="en-US" dirty="0" smtClean="0"/>
              <a:t>Greek and Latin origins</a:t>
            </a:r>
          </a:p>
          <a:p>
            <a:pPr lvl="1"/>
            <a:r>
              <a:rPr lang="en-US" dirty="0" smtClean="0"/>
              <a:t>eponyms (i.e., words formed from a person’s name)</a:t>
            </a:r>
          </a:p>
          <a:p>
            <a:pPr lvl="1"/>
            <a:r>
              <a:rPr lang="en-US" dirty="0" smtClean="0"/>
              <a:t>modern language terms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505062"/>
            <a:ext cx="88392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Clinic Corner: Bang’s disease now known as Brucellosis, is named after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Danish veterinarian Bernhard Lauritz Frederik Bang when he discovered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disease in 1897.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Conditional &amp; Structural Suffixes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um – structure</a:t>
            </a:r>
          </a:p>
          <a:p>
            <a:pPr lvl="1"/>
            <a:r>
              <a:rPr lang="en-US" dirty="0" smtClean="0"/>
              <a:t>al (as in renal) – pertaining to kidney</a:t>
            </a:r>
          </a:p>
          <a:p>
            <a:pPr lvl="1"/>
            <a:r>
              <a:rPr lang="en-US" dirty="0" smtClean="0"/>
              <a:t>ic (as in enteric) – pertaining to the intestines</a:t>
            </a:r>
          </a:p>
          <a:p>
            <a:pPr lvl="1"/>
            <a:r>
              <a:rPr lang="en-US" dirty="0" smtClean="0"/>
              <a:t>an (as in ovary) – pertaining to </a:t>
            </a:r>
            <a:r>
              <a:rPr lang="en-US" dirty="0"/>
              <a:t>the </a:t>
            </a:r>
            <a:r>
              <a:rPr lang="en-US" dirty="0" smtClean="0"/>
              <a:t>ovary</a:t>
            </a:r>
          </a:p>
          <a:p>
            <a:pPr lvl="1"/>
            <a:r>
              <a:rPr lang="en-US" dirty="0" smtClean="0"/>
              <a:t>ac (as </a:t>
            </a:r>
            <a:r>
              <a:rPr lang="en-US" dirty="0"/>
              <a:t>in </a:t>
            </a:r>
            <a:r>
              <a:rPr lang="en-US" dirty="0" smtClean="0"/>
              <a:t>cardiac) </a:t>
            </a:r>
            <a:r>
              <a:rPr lang="en-US" dirty="0"/>
              <a:t>– pertaining to the </a:t>
            </a:r>
            <a:r>
              <a:rPr lang="en-US" dirty="0" smtClean="0"/>
              <a:t>heart</a:t>
            </a:r>
          </a:p>
          <a:p>
            <a:pPr lvl="2"/>
            <a:r>
              <a:rPr lang="en-US" dirty="0" smtClean="0"/>
              <a:t>for example:</a:t>
            </a:r>
          </a:p>
          <a:p>
            <a:pPr lvl="3"/>
            <a:r>
              <a:rPr lang="en-US" dirty="0" smtClean="0"/>
              <a:t>cardiac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4209605"/>
            <a:ext cx="3048000" cy="2465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two or more roots</a:t>
            </a:r>
          </a:p>
          <a:p>
            <a:pPr lvl="1"/>
            <a:r>
              <a:rPr lang="en-US" dirty="0" smtClean="0"/>
              <a:t>roots may or may not be joined by a combining vowel</a:t>
            </a:r>
          </a:p>
          <a:p>
            <a:pPr lvl="2"/>
            <a:r>
              <a:rPr lang="en-US" dirty="0" smtClean="0"/>
              <a:t>for example: </a:t>
            </a:r>
          </a:p>
          <a:p>
            <a:pPr lvl="3"/>
            <a:r>
              <a:rPr lang="en-US" dirty="0" smtClean="0"/>
              <a:t>backache ( back-ache)</a:t>
            </a:r>
          </a:p>
          <a:p>
            <a:pPr lvl="3"/>
            <a:r>
              <a:rPr lang="en-US" dirty="0" smtClean="0"/>
              <a:t>smallpox (small-pox)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4169133"/>
            <a:ext cx="3733800" cy="2482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 incomplete word containing a root word, prefix or suffix with a combining vowel</a:t>
            </a:r>
          </a:p>
          <a:p>
            <a:r>
              <a:rPr lang="en-US" dirty="0" smtClean="0"/>
              <a:t>Help connect the parts of the word together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example:</a:t>
            </a:r>
          </a:p>
          <a:p>
            <a:pPr lvl="2"/>
            <a:r>
              <a:rPr lang="en-US" dirty="0" smtClean="0"/>
              <a:t>electrocardiogram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3581400"/>
            <a:ext cx="5105400" cy="3438331"/>
          </a:xfrm>
          <a:prstGeom prst="rect">
            <a:avLst/>
          </a:prstGeom>
        </p:spPr>
      </p:pic>
      <p:pic>
        <p:nvPicPr>
          <p:cNvPr id="6" name="Picture 2" descr="Z:\Current Productions\Buttons &amp; Logos\Main Menu 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1108" y="6112256"/>
            <a:ext cx="1014984" cy="761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5943600"/>
            <a:ext cx="8001000" cy="899787"/>
          </a:xfrm>
        </p:spPr>
        <p:txBody>
          <a:bodyPr>
            <a:normAutofit/>
          </a:bodyPr>
          <a:lstStyle/>
          <a:p>
            <a:pPr algn="l"/>
            <a:r>
              <a:rPr lang="en-US" sz="2900" dirty="0" smtClean="0">
                <a:solidFill>
                  <a:schemeClr val="bg1"/>
                </a:solidFill>
              </a:rPr>
              <a:t>Anatomical Terms</a:t>
            </a:r>
            <a:endParaRPr lang="en-US" sz="29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locations of structures in relation to other structures or locations in the body</a:t>
            </a:r>
          </a:p>
          <a:p>
            <a:r>
              <a:rPr lang="en-US" dirty="0" smtClean="0"/>
              <a:t>Are used in veterinary medicine in the following ways:</a:t>
            </a:r>
          </a:p>
          <a:p>
            <a:pPr lvl="1"/>
            <a:r>
              <a:rPr lang="en-US" dirty="0" smtClean="0"/>
              <a:t>directional terminology</a:t>
            </a:r>
          </a:p>
          <a:p>
            <a:pPr lvl="1"/>
            <a:r>
              <a:rPr lang="en-US" dirty="0" smtClean="0"/>
              <a:t>positional terminology</a:t>
            </a:r>
          </a:p>
          <a:p>
            <a:pPr lvl="1"/>
            <a:r>
              <a:rPr lang="en-US" dirty="0" smtClean="0"/>
              <a:t>anatomical planes terminology</a:t>
            </a:r>
          </a:p>
          <a:p>
            <a:pPr lvl="1"/>
            <a:r>
              <a:rPr lang="en-US" dirty="0" smtClean="0"/>
              <a:t>muscle and joint actions terminology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the following:</a:t>
            </a:r>
          </a:p>
          <a:p>
            <a:pPr lvl="1"/>
            <a:r>
              <a:rPr lang="en-US" dirty="0" smtClean="0"/>
              <a:t>distal - away from the body</a:t>
            </a:r>
          </a:p>
          <a:p>
            <a:pPr lvl="1"/>
            <a:r>
              <a:rPr lang="en-US" dirty="0" smtClean="0"/>
              <a:t>proximal - near the center of the body</a:t>
            </a:r>
          </a:p>
          <a:p>
            <a:pPr lvl="1"/>
            <a:r>
              <a:rPr lang="en-US" dirty="0" smtClean="0"/>
              <a:t>caudal - near the tail</a:t>
            </a:r>
          </a:p>
          <a:p>
            <a:pPr lvl="1"/>
            <a:r>
              <a:rPr lang="en-US" dirty="0" smtClean="0"/>
              <a:t>cranial - relating to the skull</a:t>
            </a:r>
          </a:p>
          <a:p>
            <a:pPr lvl="1"/>
            <a:r>
              <a:rPr lang="en-US" dirty="0" smtClean="0"/>
              <a:t>ventral - relating to the underside of the animal</a:t>
            </a:r>
          </a:p>
          <a:p>
            <a:pPr lvl="1"/>
            <a:r>
              <a:rPr lang="en-US" dirty="0" smtClean="0"/>
              <a:t>rostral - situated near the nose and mouth</a:t>
            </a:r>
          </a:p>
          <a:p>
            <a:pPr lvl="1"/>
            <a:r>
              <a:rPr lang="en-US" dirty="0" smtClean="0"/>
              <a:t>plantar - relating to the sole of the foot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Terminology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218" name="Picture 2" descr="F:\CEV\CURRENT PRODUCTIONS\CEV70680 Veterinary Medical Terms &amp; Terminology\Graphics\YZ3hvaCZiUwb0Nj4LjxRrqiXwgDTi8XH-LJE9ad9xM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7315200" cy="548640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Positional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 the following: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ecumbent - lying down</a:t>
            </a:r>
          </a:p>
          <a:p>
            <a:pPr lvl="1"/>
            <a:r>
              <a:rPr lang="en-US" dirty="0" smtClean="0"/>
              <a:t>dorsal recumbency - lying on the back</a:t>
            </a:r>
          </a:p>
          <a:p>
            <a:pPr lvl="1"/>
            <a:r>
              <a:rPr lang="en-US" dirty="0" smtClean="0"/>
              <a:t>ventral or sternal recumbency - lying on the belly</a:t>
            </a:r>
          </a:p>
          <a:p>
            <a:pPr lvl="1"/>
            <a:r>
              <a:rPr lang="en-US" dirty="0" smtClean="0"/>
              <a:t>left lateral recumbency - lying on the left side</a:t>
            </a:r>
          </a:p>
          <a:p>
            <a:pPr lvl="1"/>
            <a:r>
              <a:rPr lang="en-US" dirty="0" smtClean="0"/>
              <a:t>right lateral recumbency - lying on the right 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100" y="4191000"/>
            <a:ext cx="3733800" cy="2490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Planes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also important when describing locations of wounds or producing radiographs </a:t>
            </a:r>
          </a:p>
          <a:p>
            <a:r>
              <a:rPr lang="en-US" dirty="0" smtClean="0"/>
              <a:t>Divides the animal into four planes</a:t>
            </a:r>
          </a:p>
          <a:p>
            <a:r>
              <a:rPr lang="en-US" dirty="0" smtClean="0"/>
              <a:t>Include the following:</a:t>
            </a:r>
          </a:p>
          <a:p>
            <a:pPr lvl="1"/>
            <a:r>
              <a:rPr lang="en-US" dirty="0" smtClean="0"/>
              <a:t>median plane</a:t>
            </a:r>
          </a:p>
          <a:p>
            <a:pPr lvl="1"/>
            <a:r>
              <a:rPr lang="en-US" dirty="0" smtClean="0"/>
              <a:t>sagittal planes</a:t>
            </a:r>
          </a:p>
          <a:p>
            <a:pPr lvl="1"/>
            <a:r>
              <a:rPr lang="en-US" dirty="0" smtClean="0"/>
              <a:t>dorsal plane</a:t>
            </a:r>
          </a:p>
          <a:p>
            <a:pPr lvl="1"/>
            <a:r>
              <a:rPr lang="en-US" dirty="0" smtClean="0"/>
              <a:t>transverse plane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26" name="Picture 2" descr="F:\CEV\Veterinary Medical Terms &amp; Terminology\Graphics\zOoaUsPzKETmizp0QYlxMjKyA2S2jHehfJCOkEAbts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976130"/>
            <a:ext cx="4114800" cy="3577071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Plane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121275"/>
          </a:xfrm>
        </p:spPr>
        <p:txBody>
          <a:bodyPr/>
          <a:lstStyle/>
          <a:p>
            <a:r>
              <a:rPr lang="en-US" dirty="0" smtClean="0"/>
              <a:t>Divides </a:t>
            </a:r>
            <a:r>
              <a:rPr lang="en-US" dirty="0"/>
              <a:t>the body into equal right and left halves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194" name="Picture 2" descr="F:\CEV\CURRENT PRODUCTIONS\CEV70680 Veterinary Medical Terms &amp; Terminology\Graphics\pEr1Xofbl9o6fU6Fnw45DQFe6gp5DVeOsbgsMC1p_5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057400"/>
            <a:ext cx="6299200" cy="472440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primarily based on Greek and Latin</a:t>
            </a:r>
          </a:p>
          <a:p>
            <a:pPr lvl="1"/>
            <a:r>
              <a:rPr lang="en-US" dirty="0" smtClean="0"/>
              <a:t>Latin is the universal language of medicine</a:t>
            </a:r>
          </a:p>
          <a:p>
            <a:pPr lvl="1"/>
            <a:r>
              <a:rPr lang="en-US" dirty="0" smtClean="0"/>
              <a:t>Greeks were the founders of modern medicine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8648" y="5817321"/>
            <a:ext cx="8822952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Clinic Corner: Equine is the scientific name for horse derived from the Latin word equus.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christaforsberg\Downloads\shutterstock_2350281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6948" y="2971800"/>
            <a:ext cx="3926351" cy="2600554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Sagittal Planes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</a:t>
            </a:r>
            <a:r>
              <a:rPr lang="en-US" dirty="0"/>
              <a:t>any planes to the right or left, which </a:t>
            </a:r>
            <a:r>
              <a:rPr lang="en-US" dirty="0" smtClean="0"/>
              <a:t>lie parallel </a:t>
            </a:r>
            <a:r>
              <a:rPr lang="en-US" dirty="0"/>
              <a:t>to the median plane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9218" name="Picture 2" descr="F:\CEV\CURRENT PRODUCTIONS\CEV70680 Veterinary Medical Terms &amp; Terminology\Graphics\WmN9ABMAJXIhRg4SsJEneZyrR3zR2GWDA0qe1RIVmB8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00" b="2500"/>
          <a:stretch/>
        </p:blipFill>
        <p:spPr bwMode="auto">
          <a:xfrm>
            <a:off x="1447800" y="2514600"/>
            <a:ext cx="6096000" cy="434340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Dorsal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Divides the animal into dorsal and ventral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6562" name="AutoShape 2" descr="https://photos-2.dropbox.com/t/2/AACG4tHcefmz5zrUAetwv7TD1pqv885HKgMp9P0kHozPgw/12/12934044/png/32x32/1/_/1/2/Image_8.png/EMvazQkYnU4gAigC/Uw_p6iUGOdwt4pV-ShhYOc55iGXFATxmZhL9hjpb6CU?size=1024x768&amp;size_mode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4" name="AutoShape 4" descr="https://photos-2.dropbox.com/t/2/AACG4tHcefmz5zrUAetwv7TD1pqv885HKgMp9P0kHozPgw/12/12934044/png/32x32/1/_/1/2/Image_8.png/EMvazQkYnU4gAigC/Uw_p6iUGOdwt4pV-ShhYOc55iGXFATxmZhL9hjpb6CU?size=1024x768&amp;size_mode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42" name="Picture 2" descr="F:\CEV\CURRENT PRODUCTIONS\CEV70680 Veterinary Medical Terms &amp; Terminology\Graphics\zVAmQ8fNtxEfo5d7diXIat6Zac_hGbKpeHKiiF0lRj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43100"/>
            <a:ext cx="6553200" cy="491490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Plane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121275"/>
          </a:xfrm>
        </p:spPr>
        <p:txBody>
          <a:bodyPr/>
          <a:lstStyle/>
          <a:p>
            <a:r>
              <a:rPr lang="en-US" dirty="0"/>
              <a:t>Divides the trunk of the animal or the extremities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1266" name="Picture 2" descr="F:\CEV\CURRENT PRODUCTIONS\CEV70680 Veterinary Medical Terms &amp; Terminology\Graphics\2U0d20WsaxMd3rlR4WUU4DiCeVrBxgGUDqMAt7fA8co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4" r="4687"/>
          <a:stretch/>
        </p:blipFill>
        <p:spPr bwMode="auto">
          <a:xfrm>
            <a:off x="2743200" y="1981200"/>
            <a:ext cx="6019800" cy="487680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Muscle &amp; Joint Actions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used to describe the movements of both muscles and joints</a:t>
            </a:r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extension</a:t>
            </a:r>
          </a:p>
          <a:p>
            <a:pPr lvl="1"/>
            <a:r>
              <a:rPr lang="en-US" dirty="0" smtClean="0"/>
              <a:t>flexion</a:t>
            </a:r>
          </a:p>
          <a:p>
            <a:pPr lvl="1"/>
            <a:r>
              <a:rPr lang="en-US" dirty="0" smtClean="0"/>
              <a:t>abduction</a:t>
            </a:r>
          </a:p>
          <a:p>
            <a:pPr lvl="1"/>
            <a:r>
              <a:rPr lang="en-US" dirty="0" smtClean="0"/>
              <a:t>adduction</a:t>
            </a:r>
          </a:p>
          <a:p>
            <a:pPr lvl="1"/>
            <a:r>
              <a:rPr lang="en-US" dirty="0" smtClean="0"/>
              <a:t>supination</a:t>
            </a:r>
          </a:p>
          <a:p>
            <a:pPr lvl="1"/>
            <a:r>
              <a:rPr lang="en-US" dirty="0" smtClean="0"/>
              <a:t>pronation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3455437"/>
            <a:ext cx="3962400" cy="2642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&amp; Flexion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defined as the following:</a:t>
            </a:r>
          </a:p>
          <a:p>
            <a:pPr lvl="1"/>
            <a:r>
              <a:rPr lang="en-US" dirty="0" smtClean="0"/>
              <a:t>extension is when the joint angle increases</a:t>
            </a:r>
          </a:p>
          <a:p>
            <a:pPr lvl="1"/>
            <a:r>
              <a:rPr lang="en-US" dirty="0" smtClean="0"/>
              <a:t>flexion is when the joint angle decreases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2291" name="Picture 3" descr="F:\CEV\CURRENT PRODUCTIONS\CEV70680 Veterinary Medical Terms &amp; Terminology\Graphics\cleLDUljSvWx8kZHjFmFUtw9PidK66GSpM68Kv7yUzc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91" b="12121"/>
          <a:stretch/>
        </p:blipFill>
        <p:spPr bwMode="auto">
          <a:xfrm>
            <a:off x="1219200" y="2819400"/>
            <a:ext cx="6705600" cy="396240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Abduction &amp; Adduction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defined as the following:</a:t>
            </a:r>
          </a:p>
          <a:p>
            <a:pPr lvl="1"/>
            <a:r>
              <a:rPr lang="en-US" dirty="0" smtClean="0"/>
              <a:t>abduction is when the joint moves away from the body</a:t>
            </a:r>
          </a:p>
          <a:p>
            <a:pPr lvl="1"/>
            <a:r>
              <a:rPr lang="en-US" dirty="0" smtClean="0"/>
              <a:t>adduction is                                                        when the joint                                                         moves towards                                                         the body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2" descr="F:\CEV\CURRENT PRODUCTIONS\CEV70680 Veterinary Medical Terms &amp; Terminology\Graphics\AkJpqq-Fm6-X-fRBJcbU0hzlXAoVVOcUw9KtX1xRnG8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3" t="10549" r="3798" b="5063"/>
          <a:stretch/>
        </p:blipFill>
        <p:spPr bwMode="auto">
          <a:xfrm>
            <a:off x="3603266" y="2690651"/>
            <a:ext cx="5388333" cy="3741898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Supination &amp; Pronation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defined as the following:</a:t>
            </a:r>
          </a:p>
          <a:p>
            <a:pPr lvl="1"/>
            <a:r>
              <a:rPr lang="en-US" dirty="0" smtClean="0"/>
              <a:t>supination is when the palm faces upward</a:t>
            </a:r>
          </a:p>
          <a:p>
            <a:pPr lvl="1"/>
            <a:r>
              <a:rPr lang="en-US" dirty="0" smtClean="0"/>
              <a:t>pronation is when the palms face downward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3315" name="Picture 3" descr="F:\CEV\CURRENT PRODUCTIONS\CEV70680 Veterinary Medical Terms &amp; Terminology\Graphics\b9TGdj50dqRA-eizMCQl7GE3S6281aMNHvVo7wOpjmQ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21" b="6504"/>
          <a:stretch/>
        </p:blipFill>
        <p:spPr bwMode="auto">
          <a:xfrm>
            <a:off x="1447800" y="2941638"/>
            <a:ext cx="6248400" cy="373380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Veterinary &amp; Human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common in most directional terms and have the same meaning, however there are a few differences in directions and planes due to anatomy</a:t>
            </a:r>
          </a:p>
          <a:p>
            <a:r>
              <a:rPr lang="en-US" dirty="0" smtClean="0"/>
              <a:t>Differences include the following: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276520"/>
              </p:ext>
            </p:extLst>
          </p:nvPr>
        </p:nvGraphicFramePr>
        <p:xfrm>
          <a:off x="1828800" y="4038600"/>
          <a:ext cx="5486400" cy="24773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</a:tblGrid>
              <a:tr h="50446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Term</a:t>
                      </a:r>
                      <a:endParaRPr lang="en-US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Veterinary Term</a:t>
                      </a:r>
                      <a:endParaRPr lang="en-US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321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Superior</a:t>
                      </a:r>
                      <a:endParaRPr lang="en-US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Cranial</a:t>
                      </a:r>
                      <a:endParaRPr lang="en-US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321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Inferior</a:t>
                      </a:r>
                      <a:endParaRPr lang="en-US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Caudal</a:t>
                      </a:r>
                      <a:endParaRPr lang="en-US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321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Anterior</a:t>
                      </a:r>
                      <a:endParaRPr lang="en-US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Ventral</a:t>
                      </a:r>
                      <a:endParaRPr lang="en-US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321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Posterior</a:t>
                      </a:r>
                      <a:endParaRPr lang="en-US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Dorsal</a:t>
                      </a:r>
                      <a:endParaRPr lang="en-US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Z:\Current Productions\Buttons &amp; Logos\Main Menu Button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6096762"/>
            <a:ext cx="1014984" cy="761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5943600"/>
            <a:ext cx="8001000" cy="914401"/>
          </a:xfrm>
        </p:spPr>
        <p:txBody>
          <a:bodyPr>
            <a:normAutofit/>
          </a:bodyPr>
          <a:lstStyle/>
          <a:p>
            <a:pPr algn="l"/>
            <a:r>
              <a:rPr lang="en-US" sz="2900" dirty="0" smtClean="0">
                <a:solidFill>
                  <a:schemeClr val="bg1"/>
                </a:solidFill>
              </a:rPr>
              <a:t>Body Systems Terms</a:t>
            </a:r>
            <a:endParaRPr lang="en-US" sz="29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complex structures made up of millions of cells </a:t>
            </a:r>
          </a:p>
          <a:p>
            <a:r>
              <a:rPr lang="en-US" dirty="0" smtClean="0"/>
              <a:t>Each work together to carry out a special job</a:t>
            </a:r>
          </a:p>
          <a:p>
            <a:r>
              <a:rPr lang="en-US" dirty="0" smtClean="0"/>
              <a:t>Are highly affected by pathogens which disrupt normal cell functions which sometimes results in the                                 death of cells and tissues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122" name="Picture 2" descr="C:\Users\christaforsberg\Downloads\shutterstock_28845540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2600" y="4065359"/>
            <a:ext cx="3106454" cy="2605413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important for veterinarians to comprehend in order to understand and learn medical terminology</a:t>
            </a:r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root words</a:t>
            </a:r>
          </a:p>
          <a:p>
            <a:pPr lvl="1"/>
            <a:r>
              <a:rPr lang="en-US" dirty="0" smtClean="0"/>
              <a:t>prefixes</a:t>
            </a:r>
          </a:p>
          <a:p>
            <a:pPr lvl="1"/>
            <a:r>
              <a:rPr lang="en-US" dirty="0" smtClean="0"/>
              <a:t>suffixes</a:t>
            </a:r>
          </a:p>
          <a:p>
            <a:pPr lvl="1"/>
            <a:r>
              <a:rPr lang="en-US" dirty="0" smtClean="0"/>
              <a:t>compound words</a:t>
            </a:r>
          </a:p>
          <a:p>
            <a:pPr lvl="1"/>
            <a:r>
              <a:rPr lang="en-US" dirty="0" smtClean="0"/>
              <a:t>combining forms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C:\Users\christaforsberg\Downloads\shutterstock_1242592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2819400"/>
            <a:ext cx="4610089" cy="3073108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circulatory</a:t>
            </a:r>
          </a:p>
          <a:p>
            <a:pPr lvl="1"/>
            <a:r>
              <a:rPr lang="en-US" dirty="0" smtClean="0"/>
              <a:t>respiratory</a:t>
            </a:r>
          </a:p>
          <a:p>
            <a:pPr lvl="1"/>
            <a:r>
              <a:rPr lang="en-US" dirty="0" smtClean="0"/>
              <a:t>digestive</a:t>
            </a:r>
          </a:p>
          <a:p>
            <a:pPr lvl="1"/>
            <a:r>
              <a:rPr lang="en-US" dirty="0" smtClean="0"/>
              <a:t>endocrine</a:t>
            </a:r>
          </a:p>
          <a:p>
            <a:pPr lvl="1"/>
            <a:r>
              <a:rPr lang="en-US" dirty="0" smtClean="0"/>
              <a:t>immune</a:t>
            </a:r>
          </a:p>
          <a:p>
            <a:pPr lvl="1"/>
            <a:r>
              <a:rPr lang="en-US" dirty="0" smtClean="0"/>
              <a:t>integumentary</a:t>
            </a:r>
          </a:p>
          <a:p>
            <a:pPr lvl="1"/>
            <a:r>
              <a:rPr lang="en-US" dirty="0" smtClean="0"/>
              <a:t>nervous</a:t>
            </a:r>
          </a:p>
          <a:p>
            <a:pPr lvl="1"/>
            <a:r>
              <a:rPr lang="en-US" dirty="0" smtClean="0"/>
              <a:t>skeletal</a:t>
            </a:r>
          </a:p>
          <a:p>
            <a:pPr lvl="1"/>
            <a:r>
              <a:rPr lang="en-US" dirty="0" smtClean="0"/>
              <a:t>reproductive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2514600"/>
            <a:ext cx="4127787" cy="2753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designed to pump and deliver blood to the body’s tissues</a:t>
            </a:r>
          </a:p>
          <a:p>
            <a:r>
              <a:rPr lang="en-US" dirty="0" smtClean="0"/>
              <a:t>Is made up of the heart, arteries, veins and blood</a:t>
            </a:r>
          </a:p>
          <a:p>
            <a:r>
              <a:rPr lang="en-US" dirty="0" smtClean="0"/>
              <a:t>Common conditions or diseases include:</a:t>
            </a:r>
          </a:p>
          <a:p>
            <a:pPr lvl="1"/>
            <a:r>
              <a:rPr lang="en-US" dirty="0" smtClean="0"/>
              <a:t>heartworm</a:t>
            </a:r>
          </a:p>
          <a:p>
            <a:pPr lvl="1"/>
            <a:r>
              <a:rPr lang="en-US" dirty="0" smtClean="0"/>
              <a:t>heart disease</a:t>
            </a:r>
          </a:p>
          <a:p>
            <a:pPr lvl="1"/>
            <a:r>
              <a:rPr lang="en-US" dirty="0" smtClean="0"/>
              <a:t>hypertension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4221163"/>
            <a:ext cx="3822598" cy="2408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Heartworm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parasitic worm transmitted by mosquitoes which lives in the heart and arteries of an infected animal</a:t>
            </a:r>
          </a:p>
          <a:p>
            <a:r>
              <a:rPr lang="en-US" dirty="0" smtClean="0"/>
              <a:t>Is an often serious and fatal disease</a:t>
            </a:r>
          </a:p>
          <a:p>
            <a:r>
              <a:rPr lang="en-US" dirty="0" smtClean="0"/>
              <a:t>Harms arteries and vital organs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100" y="3962400"/>
            <a:ext cx="3733800" cy="2833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any condition of the heart or blood vessels which inhibits the normal function of the heart and delivery of blood to the body</a:t>
            </a:r>
          </a:p>
          <a:p>
            <a:r>
              <a:rPr lang="en-US" dirty="0" smtClean="0"/>
              <a:t>Is often heritable in animals and can be acquired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627437"/>
            <a:ext cx="3048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condition which elevates the animal’s normal blood pressure</a:t>
            </a:r>
          </a:p>
          <a:p>
            <a:r>
              <a:rPr lang="en-US" dirty="0" smtClean="0"/>
              <a:t>Is usually caused by an underlying disease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809862"/>
            <a:ext cx="8839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Clinic Corner: Blood pressure is the force which is generated within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body’s blood vessels by the beating of an animal’s heart.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0" y="3048000"/>
            <a:ext cx="34290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the body with the exchange of oxygen and carbon dioxide</a:t>
            </a:r>
          </a:p>
          <a:p>
            <a:r>
              <a:rPr lang="en-US" dirty="0" smtClean="0"/>
              <a:t>Is made up of the nose, mouth, trachea, bronchi and lungs</a:t>
            </a:r>
          </a:p>
          <a:p>
            <a:r>
              <a:rPr lang="en-US" dirty="0" smtClean="0"/>
              <a:t>Common conditions or                               diseases include:</a:t>
            </a:r>
          </a:p>
          <a:p>
            <a:pPr lvl="1"/>
            <a:r>
              <a:rPr lang="en-US" dirty="0" smtClean="0"/>
              <a:t>canine distemper</a:t>
            </a:r>
          </a:p>
          <a:p>
            <a:pPr lvl="1"/>
            <a:r>
              <a:rPr lang="en-US" dirty="0" smtClean="0"/>
              <a:t>equine influenza</a:t>
            </a:r>
          </a:p>
          <a:p>
            <a:pPr lvl="1"/>
            <a:r>
              <a:rPr lang="en-US" dirty="0" smtClean="0"/>
              <a:t>bovine respiratory disease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3124200"/>
            <a:ext cx="2432304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Distemper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virus which is passed to animals through direct contact with fresh urine, blood or saliva</a:t>
            </a:r>
          </a:p>
          <a:p>
            <a:r>
              <a:rPr lang="en-US" dirty="0" smtClean="0"/>
              <a:t>Causes the following:</a:t>
            </a:r>
          </a:p>
          <a:p>
            <a:pPr lvl="1"/>
            <a:r>
              <a:rPr lang="en-US" dirty="0" smtClean="0"/>
              <a:t>sneezing</a:t>
            </a:r>
          </a:p>
          <a:p>
            <a:pPr lvl="1"/>
            <a:r>
              <a:rPr lang="en-US" dirty="0" smtClean="0"/>
              <a:t>coughing</a:t>
            </a:r>
          </a:p>
          <a:p>
            <a:pPr lvl="1"/>
            <a:r>
              <a:rPr lang="en-US" dirty="0" smtClean="0"/>
              <a:t>nasal and eye discharge</a:t>
            </a:r>
          </a:p>
          <a:p>
            <a:pPr lvl="1"/>
            <a:r>
              <a:rPr lang="en-US" dirty="0" smtClean="0"/>
              <a:t>fever</a:t>
            </a:r>
          </a:p>
          <a:p>
            <a:pPr lvl="1"/>
            <a:r>
              <a:rPr lang="en-US" dirty="0" smtClean="0"/>
              <a:t>lethargy</a:t>
            </a:r>
          </a:p>
          <a:p>
            <a:pPr lvl="1"/>
            <a:r>
              <a:rPr lang="en-US" dirty="0" smtClean="0"/>
              <a:t>vomiting</a:t>
            </a:r>
          </a:p>
          <a:p>
            <a:pPr lvl="1"/>
            <a:r>
              <a:rPr lang="en-US" dirty="0" smtClean="0"/>
              <a:t>diarrhea</a:t>
            </a:r>
          </a:p>
          <a:p>
            <a:pPr lvl="1"/>
            <a:r>
              <a:rPr lang="en-US" dirty="0" smtClean="0"/>
              <a:t>depression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3894299"/>
            <a:ext cx="3779826" cy="2521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Equine Influenza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one of the most common infectious diseases of the respiratory tract in horses</a:t>
            </a:r>
          </a:p>
          <a:p>
            <a:r>
              <a:rPr lang="en-US" dirty="0" smtClean="0"/>
              <a:t>Damages the lining and mucous membranes of the respiratory tract</a:t>
            </a:r>
          </a:p>
          <a:p>
            <a:r>
              <a:rPr lang="en-US" dirty="0" smtClean="0"/>
              <a:t>Causes the following: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809862"/>
            <a:ext cx="8839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Clinic Corner: Equine Influenza is commonly seen in young horses around two to three years of age.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1371601"/>
            <a:ext cx="8686800" cy="409801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coughing</a:t>
            </a:r>
          </a:p>
          <a:p>
            <a:pPr lvl="1"/>
            <a:r>
              <a:rPr lang="en-US" dirty="0" smtClean="0"/>
              <a:t>nasal discharge</a:t>
            </a:r>
          </a:p>
          <a:p>
            <a:pPr lvl="1"/>
            <a:r>
              <a:rPr lang="en-US" dirty="0" smtClean="0"/>
              <a:t>fever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1600" dirty="0"/>
          </a:p>
          <a:p>
            <a:pPr lvl="1"/>
            <a:r>
              <a:rPr lang="en-US" dirty="0" smtClean="0"/>
              <a:t>depression</a:t>
            </a:r>
          </a:p>
          <a:p>
            <a:pPr lvl="1"/>
            <a:r>
              <a:rPr lang="en-US" dirty="0" smtClean="0"/>
              <a:t>loss of appetite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Bovine Respiratory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most common disease affecting the North American beef cattle industry</a:t>
            </a:r>
          </a:p>
          <a:p>
            <a:r>
              <a:rPr lang="en-US" dirty="0" smtClean="0"/>
              <a:t>Causes the following:</a:t>
            </a:r>
          </a:p>
          <a:p>
            <a:pPr lvl="1"/>
            <a:r>
              <a:rPr lang="en-US" dirty="0" smtClean="0"/>
              <a:t>rapid, shallow breathing</a:t>
            </a:r>
          </a:p>
          <a:p>
            <a:pPr lvl="1"/>
            <a:r>
              <a:rPr lang="en-US" dirty="0" smtClean="0"/>
              <a:t>coughing</a:t>
            </a:r>
          </a:p>
          <a:p>
            <a:pPr lvl="1"/>
            <a:r>
              <a:rPr lang="en-US" dirty="0" smtClean="0"/>
              <a:t>salivation</a:t>
            </a:r>
          </a:p>
          <a:p>
            <a:pPr lvl="1"/>
            <a:r>
              <a:rPr lang="en-US" dirty="0" smtClean="0"/>
              <a:t>nasal and eye discharge</a:t>
            </a:r>
          </a:p>
          <a:p>
            <a:pPr lvl="1"/>
            <a:r>
              <a:rPr lang="en-US" dirty="0" smtClean="0"/>
              <a:t>fever</a:t>
            </a:r>
          </a:p>
          <a:p>
            <a:pPr lvl="1"/>
            <a:r>
              <a:rPr lang="en-US" dirty="0" smtClean="0"/>
              <a:t>depression</a:t>
            </a:r>
          </a:p>
          <a:p>
            <a:pPr lvl="1"/>
            <a:r>
              <a:rPr lang="en-US" dirty="0" smtClean="0"/>
              <a:t>loss of appetite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610" y="3352800"/>
            <a:ext cx="3770790" cy="249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Breaks down food into simple substances which can be absorbed by the body</a:t>
            </a:r>
          </a:p>
          <a:p>
            <a:r>
              <a:rPr lang="en-US" dirty="0"/>
              <a:t>Absorbs digested parts of food into the blood stream</a:t>
            </a:r>
          </a:p>
          <a:p>
            <a:r>
              <a:rPr lang="en-US" dirty="0"/>
              <a:t>Includes four basic types of systems:</a:t>
            </a:r>
          </a:p>
          <a:p>
            <a:pPr lvl="1"/>
            <a:r>
              <a:rPr lang="en-US" dirty="0"/>
              <a:t>monogastric (simple)</a:t>
            </a:r>
          </a:p>
          <a:p>
            <a:pPr lvl="1"/>
            <a:r>
              <a:rPr lang="en-US" dirty="0"/>
              <a:t>ruminant (polygastric)</a:t>
            </a:r>
          </a:p>
          <a:p>
            <a:pPr lvl="1"/>
            <a:r>
              <a:rPr lang="en-US" dirty="0"/>
              <a:t>hindgut-fermenter</a:t>
            </a:r>
          </a:p>
          <a:p>
            <a:pPr lvl="1"/>
            <a:r>
              <a:rPr lang="en-US" dirty="0"/>
              <a:t>avian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4215233"/>
            <a:ext cx="3505200" cy="2337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foundation of most medical terms</a:t>
            </a:r>
          </a:p>
          <a:p>
            <a:r>
              <a:rPr lang="en-US" dirty="0" smtClean="0"/>
              <a:t>Gives a word meaning</a:t>
            </a:r>
          </a:p>
          <a:p>
            <a:r>
              <a:rPr lang="en-US" dirty="0" smtClean="0"/>
              <a:t>May contain one or more roots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811097"/>
            <a:ext cx="8839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Clinic Corner: The letter 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“o”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is often used as a combining vowel at the end of most words allowing the term to be pronounced more easily.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CEV\CURRENT PRODUCTIONS\CEV70680 Veterinary Medical Terms &amp; Terminology\Graphics\L03bQMq64Ode_XHyAWtP7dk3a8ZK1GsoOW4vaw0viyk,vqaFo8wQZNS7eEhyiV17yxjVngmrFRcx_zfzr_KMBIk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8800" y="2895600"/>
            <a:ext cx="5486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Monogastric 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a single-chambered stomach </a:t>
            </a:r>
          </a:p>
          <a:p>
            <a:r>
              <a:rPr lang="en-US" dirty="0" smtClean="0"/>
              <a:t>Stomach is very muscular and stores ingested food and moves it into the small intestine</a:t>
            </a:r>
          </a:p>
          <a:p>
            <a:r>
              <a:rPr lang="en-US" dirty="0" smtClean="0"/>
              <a:t>Is found in humans, swine, dogs and cats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4114800"/>
            <a:ext cx="3733800" cy="2613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Monogastric Digestive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5" name="Picture 6" descr="F:\CEV\CURRENT PRODUCTIONS\CEV70680 Veterinary Medical Terms &amp; Terminology\Graphics\f9zUF9WXcCpbXPS8nLMw__cmr7Q7Sgdko5bwtArP0-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1447800"/>
            <a:ext cx="7137400" cy="535305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Ruminant 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also known as polygastric</a:t>
            </a:r>
          </a:p>
          <a:p>
            <a:r>
              <a:rPr lang="en-US" dirty="0" smtClean="0"/>
              <a:t>Contains one large stomach which is divided into four compartments:</a:t>
            </a:r>
          </a:p>
          <a:p>
            <a:pPr lvl="1"/>
            <a:r>
              <a:rPr lang="en-US" dirty="0" smtClean="0"/>
              <a:t>rumen</a:t>
            </a:r>
          </a:p>
          <a:p>
            <a:pPr lvl="1"/>
            <a:r>
              <a:rPr lang="en-US" dirty="0" smtClean="0"/>
              <a:t>reticulum</a:t>
            </a:r>
          </a:p>
          <a:p>
            <a:pPr lvl="1"/>
            <a:r>
              <a:rPr lang="en-US" dirty="0" smtClean="0"/>
              <a:t>omasum</a:t>
            </a:r>
          </a:p>
          <a:p>
            <a:pPr lvl="1"/>
            <a:r>
              <a:rPr lang="en-US" dirty="0" smtClean="0"/>
              <a:t>abomasum</a:t>
            </a:r>
          </a:p>
          <a:p>
            <a:r>
              <a:rPr lang="en-US" dirty="0" smtClean="0"/>
              <a:t>Is found in cattle, sheep                              and goats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2971800"/>
            <a:ext cx="3048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Ruminant Digestive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2050" name="Picture 2" descr="F:\CEV\CURRENT PRODUCTIONS\CEV70680 Veterinary Medical Terms &amp; Terminology\Graphics\tbI7jTXbRYG-PUZpcFFJ5P44WnJzZtv-8toEvuRQI0c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5"/>
          <a:stretch/>
        </p:blipFill>
        <p:spPr bwMode="auto">
          <a:xfrm>
            <a:off x="939800" y="1352550"/>
            <a:ext cx="7442200" cy="550545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Hindgut-Fermenter 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found in animals who eat large amounts of roughage</a:t>
            </a:r>
          </a:p>
          <a:p>
            <a:r>
              <a:rPr lang="en-US" dirty="0" smtClean="0"/>
              <a:t>Is similar to ruminants, however does not have stomachs with several compartments</a:t>
            </a:r>
          </a:p>
          <a:p>
            <a:r>
              <a:rPr lang="en-US" dirty="0" smtClean="0"/>
              <a:t>Is found in horses, rabbits, guinea pigs and hamsters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4161459"/>
            <a:ext cx="3810000" cy="2545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Hindgut-Fermenter Digestive System</a:t>
            </a:r>
            <a:endParaRPr lang="en-US" dirty="0"/>
          </a:p>
        </p:txBody>
      </p:sp>
      <p:pic>
        <p:nvPicPr>
          <p:cNvPr id="5" name="Picture 2" descr="F:\CEV\CURRENT PRODUCTIONS\CEV70680 Veterinary Medical Terms &amp; Terminology\Graphics\axpwm4VWWnO3VIuIImV06uUHnMsKkwQunDfREZIGsP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1108" y="1825625"/>
            <a:ext cx="5801784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Root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include:</a:t>
            </a:r>
          </a:p>
          <a:p>
            <a:pPr lvl="1"/>
            <a:r>
              <a:rPr lang="en-US" dirty="0" smtClean="0"/>
              <a:t>cardi/o - heart</a:t>
            </a:r>
          </a:p>
          <a:p>
            <a:pPr lvl="1"/>
            <a:r>
              <a:rPr lang="en-US" dirty="0" smtClean="0"/>
              <a:t>cephalo/o - head</a:t>
            </a:r>
          </a:p>
          <a:p>
            <a:pPr lvl="1"/>
            <a:r>
              <a:rPr lang="en-US" dirty="0" smtClean="0"/>
              <a:t>dent/o - teeth</a:t>
            </a:r>
          </a:p>
          <a:p>
            <a:pPr lvl="1"/>
            <a:r>
              <a:rPr lang="en-US" dirty="0" smtClean="0"/>
              <a:t>ophthalm/o - eye</a:t>
            </a:r>
          </a:p>
          <a:p>
            <a:pPr lvl="1"/>
            <a:r>
              <a:rPr lang="en-US" dirty="0" smtClean="0"/>
              <a:t>steth/o - chest</a:t>
            </a:r>
          </a:p>
          <a:p>
            <a:pPr lvl="1"/>
            <a:r>
              <a:rPr lang="en-US" dirty="0" smtClean="0"/>
              <a:t>nas/o - nose</a:t>
            </a:r>
          </a:p>
          <a:p>
            <a:pPr lvl="1"/>
            <a:r>
              <a:rPr lang="en-US" dirty="0" smtClean="0"/>
              <a:t>ot/o - ear</a:t>
            </a:r>
          </a:p>
          <a:p>
            <a:pPr lvl="1"/>
            <a:r>
              <a:rPr lang="en-US" dirty="0" smtClean="0"/>
              <a:t>derm/o, dermato/o - skin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111349"/>
            <a:ext cx="3352800" cy="2635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before the root word</a:t>
            </a:r>
          </a:p>
          <a:p>
            <a:r>
              <a:rPr lang="en-US" dirty="0" smtClean="0"/>
              <a:t>Modify the meaning of the root word</a:t>
            </a:r>
          </a:p>
          <a:p>
            <a:r>
              <a:rPr lang="en-US" dirty="0" smtClean="0"/>
              <a:t>Often qualify the following:</a:t>
            </a:r>
          </a:p>
          <a:p>
            <a:pPr lvl="1"/>
            <a:r>
              <a:rPr lang="en-US" dirty="0" smtClean="0"/>
              <a:t>number</a:t>
            </a:r>
          </a:p>
          <a:p>
            <a:pPr lvl="1"/>
            <a:r>
              <a:rPr lang="en-US" dirty="0" smtClean="0"/>
              <a:t>measurement</a:t>
            </a:r>
          </a:p>
          <a:p>
            <a:pPr lvl="1"/>
            <a:r>
              <a:rPr lang="en-US" dirty="0" smtClean="0"/>
              <a:t>position or direction</a:t>
            </a:r>
          </a:p>
          <a:p>
            <a:pPr lvl="1"/>
            <a:r>
              <a:rPr lang="en-US" dirty="0" smtClean="0"/>
              <a:t>negatives</a:t>
            </a:r>
          </a:p>
          <a:p>
            <a:pPr lvl="1"/>
            <a:r>
              <a:rPr lang="en-US" dirty="0" smtClean="0"/>
              <a:t>color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826974"/>
            <a:ext cx="8839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Clinic Corner: Prefixes are not complete words without the rest of the word parts.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number qualifiers include:</a:t>
            </a:r>
          </a:p>
          <a:p>
            <a:pPr lvl="1"/>
            <a:r>
              <a:rPr lang="en-US" dirty="0" smtClean="0"/>
              <a:t>uni (one)</a:t>
            </a:r>
          </a:p>
          <a:p>
            <a:pPr lvl="1"/>
            <a:r>
              <a:rPr lang="en-US" dirty="0" smtClean="0"/>
              <a:t>bi (two)</a:t>
            </a:r>
          </a:p>
          <a:p>
            <a:pPr lvl="1"/>
            <a:r>
              <a:rPr lang="en-US" dirty="0" smtClean="0"/>
              <a:t>tri (three)</a:t>
            </a:r>
          </a:p>
          <a:p>
            <a:pPr lvl="1"/>
            <a:r>
              <a:rPr lang="en-US" dirty="0" smtClean="0"/>
              <a:t>quadra (four)</a:t>
            </a:r>
          </a:p>
          <a:p>
            <a:pPr lvl="1"/>
            <a:r>
              <a:rPr lang="en-US" dirty="0" smtClean="0"/>
              <a:t>quinta (five)</a:t>
            </a:r>
          </a:p>
          <a:p>
            <a:pPr lvl="1"/>
            <a:r>
              <a:rPr lang="en-US" dirty="0" smtClean="0"/>
              <a:t>sexta (six)</a:t>
            </a:r>
          </a:p>
          <a:p>
            <a:pPr lvl="1"/>
            <a:r>
              <a:rPr lang="en-US" dirty="0" smtClean="0"/>
              <a:t>octo (eight)</a:t>
            </a:r>
          </a:p>
          <a:p>
            <a:pPr lvl="1"/>
            <a:r>
              <a:rPr lang="en-US" dirty="0" smtClean="0"/>
              <a:t>nona (nine)</a:t>
            </a:r>
          </a:p>
          <a:p>
            <a:pPr lvl="1"/>
            <a:r>
              <a:rPr lang="en-US" dirty="0" smtClean="0"/>
              <a:t>deca (ten)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 descr="F:\CEV\CURRENT PRODUCTIONS\CEV70680 Veterinary Medical Terms &amp; Terminology\Graphics\mbhY-j7gbRW9XRrMeyWEqaArTo6_Dal1JUgRSO-FoN8,WuDsE9p0GUYBecFIiaDANU00PWszO9zwS1agZXy-be4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3800" y="2743200"/>
            <a:ext cx="4876800" cy="3225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measurement qualifiers include: </a:t>
            </a:r>
          </a:p>
          <a:p>
            <a:pPr lvl="1"/>
            <a:r>
              <a:rPr lang="en-US" dirty="0" smtClean="0"/>
              <a:t>hyper (excessive)</a:t>
            </a:r>
          </a:p>
          <a:p>
            <a:pPr lvl="1"/>
            <a:r>
              <a:rPr lang="en-US" dirty="0" smtClean="0"/>
              <a:t>hypo (less than normal)</a:t>
            </a:r>
          </a:p>
          <a:p>
            <a:pPr lvl="2"/>
            <a:r>
              <a:rPr lang="en-US" dirty="0" smtClean="0"/>
              <a:t>for example: </a:t>
            </a:r>
          </a:p>
          <a:p>
            <a:pPr lvl="3"/>
            <a:r>
              <a:rPr lang="en-US" dirty="0" smtClean="0"/>
              <a:t>hypothermia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9793-FC3C-4D6C-B8AB-188E6725DDC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4" name="Picture 2" descr="F:\CEV\CURRENT PRODUCTIONS\CEV70680 Veterinary Medical Terms &amp; Terminology\Graphics\ZCwLvFM5K--M55QeAOym_1X2hMFb5IWFmPBUCRbsttU,9l16BM1wGQuJdgI9sQVY5-RSMrp8PgYfDwEmhOUIoH0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2800" y="3581400"/>
            <a:ext cx="47244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32654</TotalTime>
  <Words>1750</Words>
  <Application>Microsoft Office PowerPoint</Application>
  <PresentationFormat>On-screen Show (4:3)</PresentationFormat>
  <Paragraphs>476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PowerPoint Presentation</vt:lpstr>
      <vt:lpstr>Medical Terminology</vt:lpstr>
      <vt:lpstr>Medical Vocabulary</vt:lpstr>
      <vt:lpstr>Word Structure</vt:lpstr>
      <vt:lpstr>Root Words</vt:lpstr>
      <vt:lpstr>Common Root Words</vt:lpstr>
      <vt:lpstr>Prefixes</vt:lpstr>
      <vt:lpstr>Prefixes</vt:lpstr>
      <vt:lpstr>Prefixes</vt:lpstr>
      <vt:lpstr>Prefixes</vt:lpstr>
      <vt:lpstr>Prefixes</vt:lpstr>
      <vt:lpstr>Prefixes</vt:lpstr>
      <vt:lpstr>Prefixes</vt:lpstr>
      <vt:lpstr>Suffixes</vt:lpstr>
      <vt:lpstr>Common “Pertaining to” Suffixes</vt:lpstr>
      <vt:lpstr>Common Surgical Suffixes</vt:lpstr>
      <vt:lpstr>Common Procedural Suffixes</vt:lpstr>
      <vt:lpstr>Common Double R Suffixes</vt:lpstr>
      <vt:lpstr>Common Conditional &amp; Structural Suffixes</vt:lpstr>
      <vt:lpstr>Common Conditional &amp; Structural Suffixes</vt:lpstr>
      <vt:lpstr>Compound Words</vt:lpstr>
      <vt:lpstr>Combining Forms</vt:lpstr>
      <vt:lpstr>Anatomical Terms</vt:lpstr>
      <vt:lpstr>Anatomical Terms</vt:lpstr>
      <vt:lpstr>Directional Terminology</vt:lpstr>
      <vt:lpstr>Directional Terminology</vt:lpstr>
      <vt:lpstr>Positional Terminology</vt:lpstr>
      <vt:lpstr>Anatomical Planes Terminology</vt:lpstr>
      <vt:lpstr>Median Plane</vt:lpstr>
      <vt:lpstr>Sagittal Planes</vt:lpstr>
      <vt:lpstr>Dorsal Plane</vt:lpstr>
      <vt:lpstr>Transverse Plane</vt:lpstr>
      <vt:lpstr>Muscle &amp; Joint Actions Terminology</vt:lpstr>
      <vt:lpstr>Extension &amp; Flexion</vt:lpstr>
      <vt:lpstr>Abduction &amp; Adduction </vt:lpstr>
      <vt:lpstr>Supination &amp; Pronation</vt:lpstr>
      <vt:lpstr>Veterinary &amp; Human Terms</vt:lpstr>
      <vt:lpstr>Body Systems Terms</vt:lpstr>
      <vt:lpstr>Body Systems</vt:lpstr>
      <vt:lpstr>Body Systems</vt:lpstr>
      <vt:lpstr>Circulatory System</vt:lpstr>
      <vt:lpstr>Heartworm</vt:lpstr>
      <vt:lpstr>Heart Disease</vt:lpstr>
      <vt:lpstr>Hypertension</vt:lpstr>
      <vt:lpstr>Respiratory System</vt:lpstr>
      <vt:lpstr>Distemper</vt:lpstr>
      <vt:lpstr>Equine Influenza</vt:lpstr>
      <vt:lpstr>Bovine Respiratory Disease</vt:lpstr>
      <vt:lpstr>Digestive System</vt:lpstr>
      <vt:lpstr>Monogastric Digestive System</vt:lpstr>
      <vt:lpstr>Monogastric Digestive System</vt:lpstr>
      <vt:lpstr>Ruminant Digestive System</vt:lpstr>
      <vt:lpstr>Ruminant Digestive System</vt:lpstr>
      <vt:lpstr>Hindgut-Fermenter Digestive System</vt:lpstr>
      <vt:lpstr>Hindgut-Fermenter Digestive 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christaforsberg</dc:creator>
  <cp:lastModifiedBy>Seth Boroughs</cp:lastModifiedBy>
  <cp:revision>745</cp:revision>
  <dcterms:created xsi:type="dcterms:W3CDTF">2015-05-22T15:44:54Z</dcterms:created>
  <dcterms:modified xsi:type="dcterms:W3CDTF">2016-10-03T15:03:28Z</dcterms:modified>
</cp:coreProperties>
</file>